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5"/>
  </p:notesMasterIdLst>
  <p:sldIdLst>
    <p:sldId id="256" r:id="rId2"/>
    <p:sldId id="1066" r:id="rId3"/>
    <p:sldId id="1067" r:id="rId4"/>
    <p:sldId id="1113" r:id="rId5"/>
    <p:sldId id="1114" r:id="rId6"/>
    <p:sldId id="1072" r:id="rId7"/>
    <p:sldId id="1073" r:id="rId8"/>
    <p:sldId id="1075" r:id="rId9"/>
    <p:sldId id="1076" r:id="rId10"/>
    <p:sldId id="1077" r:id="rId11"/>
    <p:sldId id="1078" r:id="rId12"/>
    <p:sldId id="1079" r:id="rId13"/>
    <p:sldId id="1080" r:id="rId14"/>
    <p:sldId id="1081" r:id="rId15"/>
    <p:sldId id="1082" r:id="rId16"/>
    <p:sldId id="1083" r:id="rId17"/>
    <p:sldId id="1084" r:id="rId18"/>
    <p:sldId id="1085" r:id="rId19"/>
    <p:sldId id="1086" r:id="rId20"/>
    <p:sldId id="1087" r:id="rId21"/>
    <p:sldId id="1088" r:id="rId22"/>
    <p:sldId id="1089" r:id="rId23"/>
    <p:sldId id="1090" r:id="rId24"/>
    <p:sldId id="1091" r:id="rId25"/>
    <p:sldId id="1044" r:id="rId26"/>
    <p:sldId id="1027" r:id="rId27"/>
    <p:sldId id="1029" r:id="rId28"/>
    <p:sldId id="1048" r:id="rId29"/>
    <p:sldId id="1049" r:id="rId30"/>
    <p:sldId id="1031" r:id="rId31"/>
    <p:sldId id="1028" r:id="rId32"/>
    <p:sldId id="1092" r:id="rId33"/>
    <p:sldId id="1122" r:id="rId34"/>
    <p:sldId id="1093" r:id="rId35"/>
    <p:sldId id="1094" r:id="rId36"/>
    <p:sldId id="1101" r:id="rId37"/>
    <p:sldId id="1095" r:id="rId38"/>
    <p:sldId id="1097" r:id="rId39"/>
    <p:sldId id="1098" r:id="rId40"/>
    <p:sldId id="1099" r:id="rId41"/>
    <p:sldId id="1102" r:id="rId42"/>
    <p:sldId id="1103" r:id="rId43"/>
    <p:sldId id="1104" r:id="rId44"/>
    <p:sldId id="1110" r:id="rId45"/>
    <p:sldId id="1105" r:id="rId46"/>
    <p:sldId id="1106" r:id="rId47"/>
    <p:sldId id="1107" r:id="rId48"/>
    <p:sldId id="1108" r:id="rId49"/>
    <p:sldId id="1109" r:id="rId50"/>
    <p:sldId id="1050" r:id="rId51"/>
    <p:sldId id="1051" r:id="rId52"/>
    <p:sldId id="1052" r:id="rId53"/>
    <p:sldId id="1053" r:id="rId54"/>
    <p:sldId id="1054" r:id="rId55"/>
    <p:sldId id="1056" r:id="rId56"/>
    <p:sldId id="1055" r:id="rId57"/>
    <p:sldId id="1057" r:id="rId58"/>
    <p:sldId id="1058" r:id="rId59"/>
    <p:sldId id="1059" r:id="rId60"/>
    <p:sldId id="1060" r:id="rId61"/>
    <p:sldId id="1061" r:id="rId62"/>
    <p:sldId id="1062" r:id="rId63"/>
    <p:sldId id="1063" r:id="rId64"/>
    <p:sldId id="1064" r:id="rId65"/>
    <p:sldId id="1065" r:id="rId66"/>
    <p:sldId id="1124" r:id="rId67"/>
    <p:sldId id="1126" r:id="rId68"/>
    <p:sldId id="1127" r:id="rId69"/>
    <p:sldId id="1128" r:id="rId70"/>
    <p:sldId id="1068" r:id="rId71"/>
    <p:sldId id="1069" r:id="rId72"/>
    <p:sldId id="1070" r:id="rId73"/>
    <p:sldId id="1129" r:id="rId74"/>
    <p:sldId id="1130" r:id="rId75"/>
    <p:sldId id="1131" r:id="rId76"/>
    <p:sldId id="1132" r:id="rId77"/>
    <p:sldId id="1133" r:id="rId78"/>
    <p:sldId id="1071" r:id="rId79"/>
    <p:sldId id="1074" r:id="rId80"/>
    <p:sldId id="1135" r:id="rId81"/>
    <p:sldId id="1136" r:id="rId82"/>
    <p:sldId id="1137" r:id="rId83"/>
    <p:sldId id="1138" r:id="rId84"/>
    <p:sldId id="1139" r:id="rId85"/>
    <p:sldId id="1140" r:id="rId86"/>
    <p:sldId id="1141" r:id="rId87"/>
    <p:sldId id="1142" r:id="rId88"/>
    <p:sldId id="1100" r:id="rId89"/>
    <p:sldId id="1143" r:id="rId90"/>
    <p:sldId id="1144" r:id="rId91"/>
    <p:sldId id="1145" r:id="rId92"/>
    <p:sldId id="1146" r:id="rId93"/>
    <p:sldId id="1147" r:id="rId94"/>
    <p:sldId id="1148" r:id="rId95"/>
    <p:sldId id="1149" r:id="rId96"/>
    <p:sldId id="1150" r:id="rId97"/>
    <p:sldId id="1151" r:id="rId98"/>
    <p:sldId id="1152" r:id="rId99"/>
    <p:sldId id="1153" r:id="rId100"/>
    <p:sldId id="1096" r:id="rId101"/>
    <p:sldId id="1154" r:id="rId102"/>
    <p:sldId id="1155" r:id="rId103"/>
    <p:sldId id="1156" r:id="rId10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 Tariq Mahmood / Associate Professor and Program Coordinator MS (CS) and MS (DS) Programs" initials="DTM/APaPCM(aM(P" lastIdx="2" clrIdx="0">
    <p:extLst>
      <p:ext uri="{19B8F6BF-5375-455C-9EA6-DF929625EA0E}">
        <p15:presenceInfo xmlns:p15="http://schemas.microsoft.com/office/powerpoint/2012/main" userId="S::tmahmood@iba.edu.pk::d72e3cef-2570-472a-a5f8-82c6a0c6264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249" autoAdjust="0"/>
  </p:normalViewPr>
  <p:slideViewPr>
    <p:cSldViewPr snapToGrid="0">
      <p:cViewPr varScale="1">
        <p:scale>
          <a:sx n="68" d="100"/>
          <a:sy n="68" d="100"/>
        </p:scale>
        <p:origin x="79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presProps" Target="pres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commentAuthors" Target="commen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7C2DCD-404B-4B09-968C-CC5053F5D0B3}" type="doc">
      <dgm:prSet loTypeId="urn:microsoft.com/office/officeart/2005/8/layout/process4" loCatId="process" qsTypeId="urn:microsoft.com/office/officeart/2005/8/quickstyle/simple1" qsCatId="simple" csTypeId="urn:microsoft.com/office/officeart/2005/8/colors/accent1_2" csCatId="accent1" phldr="1"/>
      <dgm:spPr/>
      <dgm:t>
        <a:bodyPr/>
        <a:lstStyle/>
        <a:p>
          <a:endParaRPr lang="en-GB"/>
        </a:p>
      </dgm:t>
    </dgm:pt>
    <dgm:pt modelId="{4D164ADE-B5D2-48FE-AB30-CEC244C42E90}">
      <dgm:prSet phldrT="[Text]"/>
      <dgm:spPr/>
      <dgm:t>
        <a:bodyPr/>
        <a:lstStyle/>
        <a:p>
          <a:r>
            <a:rPr lang="en-GB" dirty="0"/>
            <a:t>Train a Model using a baseline model  </a:t>
          </a:r>
        </a:p>
      </dgm:t>
    </dgm:pt>
    <dgm:pt modelId="{BF4ECBB6-FA00-4493-BD24-17871BB86E70}" type="parTrans" cxnId="{CA304378-1181-4BA5-9B8F-D55BA7DC3062}">
      <dgm:prSet/>
      <dgm:spPr/>
      <dgm:t>
        <a:bodyPr/>
        <a:lstStyle/>
        <a:p>
          <a:endParaRPr lang="en-GB"/>
        </a:p>
      </dgm:t>
    </dgm:pt>
    <dgm:pt modelId="{2D1F99B0-B3D1-4583-B521-B68920FF2977}" type="sibTrans" cxnId="{CA304378-1181-4BA5-9B8F-D55BA7DC3062}">
      <dgm:prSet/>
      <dgm:spPr/>
      <dgm:t>
        <a:bodyPr/>
        <a:lstStyle/>
        <a:p>
          <a:endParaRPr lang="en-GB"/>
        </a:p>
      </dgm:t>
    </dgm:pt>
    <dgm:pt modelId="{109621D3-1A52-4A31-973F-B0AE0AAD8A7C}">
      <dgm:prSet phldrT="[Text]"/>
      <dgm:spPr/>
      <dgm:t>
        <a:bodyPr/>
        <a:lstStyle/>
        <a:p>
          <a:r>
            <a:rPr lang="en-GB" dirty="0"/>
            <a:t>Calculate Errors from training data  &amp; Train an AR Model on Residuals </a:t>
          </a:r>
        </a:p>
      </dgm:t>
    </dgm:pt>
    <dgm:pt modelId="{37951942-0A77-4F18-A44E-571E67D88876}" type="parTrans" cxnId="{9951888E-4883-4134-AA47-2B312A1EE46B}">
      <dgm:prSet/>
      <dgm:spPr/>
      <dgm:t>
        <a:bodyPr/>
        <a:lstStyle/>
        <a:p>
          <a:endParaRPr lang="en-GB"/>
        </a:p>
      </dgm:t>
    </dgm:pt>
    <dgm:pt modelId="{B47212EF-9526-4DBE-8F9D-97DAC866D50B}" type="sibTrans" cxnId="{9951888E-4883-4134-AA47-2B312A1EE46B}">
      <dgm:prSet/>
      <dgm:spPr/>
      <dgm:t>
        <a:bodyPr/>
        <a:lstStyle/>
        <a:p>
          <a:endParaRPr lang="en-GB"/>
        </a:p>
      </dgm:t>
    </dgm:pt>
    <dgm:pt modelId="{87FD624D-79E3-45B1-86B4-C7E8D9F29167}">
      <dgm:prSet phldrT="[Text]"/>
      <dgm:spPr/>
      <dgm:t>
        <a:bodyPr/>
        <a:lstStyle/>
        <a:p>
          <a:r>
            <a:rPr lang="en-GB" dirty="0"/>
            <a:t>Make Predictions on test data using baseline model</a:t>
          </a:r>
        </a:p>
      </dgm:t>
    </dgm:pt>
    <dgm:pt modelId="{C8E8D539-728B-4770-8AA9-2EBC2BA3BE6E}" type="parTrans" cxnId="{FD426288-AA0F-4D40-9402-366DBCD7674A}">
      <dgm:prSet/>
      <dgm:spPr/>
      <dgm:t>
        <a:bodyPr/>
        <a:lstStyle/>
        <a:p>
          <a:endParaRPr lang="en-GB"/>
        </a:p>
      </dgm:t>
    </dgm:pt>
    <dgm:pt modelId="{32D71A79-1518-4974-A96E-F3042AA0B104}" type="sibTrans" cxnId="{FD426288-AA0F-4D40-9402-366DBCD7674A}">
      <dgm:prSet/>
      <dgm:spPr/>
      <dgm:t>
        <a:bodyPr/>
        <a:lstStyle/>
        <a:p>
          <a:endParaRPr lang="en-GB"/>
        </a:p>
      </dgm:t>
    </dgm:pt>
    <dgm:pt modelId="{A336E3A0-D265-4383-8780-81BC921FF4EC}">
      <dgm:prSet/>
      <dgm:spPr/>
      <dgm:t>
        <a:bodyPr/>
        <a:lstStyle/>
        <a:p>
          <a:r>
            <a:rPr lang="en-GB" dirty="0"/>
            <a:t>Adjust the prediction based on error forecast ( AR on Residuals ) </a:t>
          </a:r>
        </a:p>
      </dgm:t>
    </dgm:pt>
    <dgm:pt modelId="{08F3CE11-9E9C-428E-93AB-86E64153051F}" type="parTrans" cxnId="{0D908492-1ECF-40B3-B71F-91AE26D6F6B2}">
      <dgm:prSet/>
      <dgm:spPr/>
      <dgm:t>
        <a:bodyPr/>
        <a:lstStyle/>
        <a:p>
          <a:endParaRPr lang="en-GB"/>
        </a:p>
      </dgm:t>
    </dgm:pt>
    <dgm:pt modelId="{A1770D83-F659-4854-B28A-2BA816ECDACC}" type="sibTrans" cxnId="{0D908492-1ECF-40B3-B71F-91AE26D6F6B2}">
      <dgm:prSet/>
      <dgm:spPr/>
      <dgm:t>
        <a:bodyPr/>
        <a:lstStyle/>
        <a:p>
          <a:endParaRPr lang="en-GB"/>
        </a:p>
      </dgm:t>
    </dgm:pt>
    <dgm:pt modelId="{15A4CD66-4F3F-4AB6-B59A-CB005F21A8CE}" type="pres">
      <dgm:prSet presAssocID="{3B7C2DCD-404B-4B09-968C-CC5053F5D0B3}" presName="Name0" presStyleCnt="0">
        <dgm:presLayoutVars>
          <dgm:dir/>
          <dgm:animLvl val="lvl"/>
          <dgm:resizeHandles val="exact"/>
        </dgm:presLayoutVars>
      </dgm:prSet>
      <dgm:spPr/>
    </dgm:pt>
    <dgm:pt modelId="{951D2AB2-D735-4A4F-8806-110159116A88}" type="pres">
      <dgm:prSet presAssocID="{A336E3A0-D265-4383-8780-81BC921FF4EC}" presName="boxAndChildren" presStyleCnt="0"/>
      <dgm:spPr/>
    </dgm:pt>
    <dgm:pt modelId="{D4B427A4-F4A3-4EC6-8D36-E894033EF0D6}" type="pres">
      <dgm:prSet presAssocID="{A336E3A0-D265-4383-8780-81BC921FF4EC}" presName="parentTextBox" presStyleLbl="node1" presStyleIdx="0" presStyleCnt="4"/>
      <dgm:spPr/>
    </dgm:pt>
    <dgm:pt modelId="{332C76DA-89DA-459B-8AF3-95B902C79E14}" type="pres">
      <dgm:prSet presAssocID="{32D71A79-1518-4974-A96E-F3042AA0B104}" presName="sp" presStyleCnt="0"/>
      <dgm:spPr/>
    </dgm:pt>
    <dgm:pt modelId="{D99F5D5B-0B8F-4DBC-A480-74FF8AC48573}" type="pres">
      <dgm:prSet presAssocID="{87FD624D-79E3-45B1-86B4-C7E8D9F29167}" presName="arrowAndChildren" presStyleCnt="0"/>
      <dgm:spPr/>
    </dgm:pt>
    <dgm:pt modelId="{41B105DB-DEB9-47CF-AADD-72A4801F6847}" type="pres">
      <dgm:prSet presAssocID="{87FD624D-79E3-45B1-86B4-C7E8D9F29167}" presName="parentTextArrow" presStyleLbl="node1" presStyleIdx="1" presStyleCnt="4" custLinFactNeighborX="-756"/>
      <dgm:spPr/>
    </dgm:pt>
    <dgm:pt modelId="{939EA031-16FA-4E80-8DC1-6D205B7DB195}" type="pres">
      <dgm:prSet presAssocID="{B47212EF-9526-4DBE-8F9D-97DAC866D50B}" presName="sp" presStyleCnt="0"/>
      <dgm:spPr/>
    </dgm:pt>
    <dgm:pt modelId="{92DAFF49-1886-4003-BF29-8AA88934E7AC}" type="pres">
      <dgm:prSet presAssocID="{109621D3-1A52-4A31-973F-B0AE0AAD8A7C}" presName="arrowAndChildren" presStyleCnt="0"/>
      <dgm:spPr/>
    </dgm:pt>
    <dgm:pt modelId="{8AB29E59-4718-45CE-8A51-764D6543A20C}" type="pres">
      <dgm:prSet presAssocID="{109621D3-1A52-4A31-973F-B0AE0AAD8A7C}" presName="parentTextArrow" presStyleLbl="node1" presStyleIdx="2" presStyleCnt="4"/>
      <dgm:spPr/>
    </dgm:pt>
    <dgm:pt modelId="{FF66F008-FC73-4DAB-96DA-0778365239D2}" type="pres">
      <dgm:prSet presAssocID="{2D1F99B0-B3D1-4583-B521-B68920FF2977}" presName="sp" presStyleCnt="0"/>
      <dgm:spPr/>
    </dgm:pt>
    <dgm:pt modelId="{45B2CC61-F693-49B3-BB6E-2FD0A515EF7D}" type="pres">
      <dgm:prSet presAssocID="{4D164ADE-B5D2-48FE-AB30-CEC244C42E90}" presName="arrowAndChildren" presStyleCnt="0"/>
      <dgm:spPr/>
    </dgm:pt>
    <dgm:pt modelId="{DCDE1B54-AEAF-4FF8-BC8B-1CC329C0883E}" type="pres">
      <dgm:prSet presAssocID="{4D164ADE-B5D2-48FE-AB30-CEC244C42E90}" presName="parentTextArrow" presStyleLbl="node1" presStyleIdx="3" presStyleCnt="4" custLinFactNeighborX="-252" custLinFactNeighborY="-6412"/>
      <dgm:spPr/>
    </dgm:pt>
  </dgm:ptLst>
  <dgm:cxnLst>
    <dgm:cxn modelId="{8001E81F-A362-4442-BE35-69335A590571}" type="presOf" srcId="{A336E3A0-D265-4383-8780-81BC921FF4EC}" destId="{D4B427A4-F4A3-4EC6-8D36-E894033EF0D6}" srcOrd="0" destOrd="0" presId="urn:microsoft.com/office/officeart/2005/8/layout/process4"/>
    <dgm:cxn modelId="{9080C55F-25E0-49BC-BE5A-AB92AC62BB2A}" type="presOf" srcId="{109621D3-1A52-4A31-973F-B0AE0AAD8A7C}" destId="{8AB29E59-4718-45CE-8A51-764D6543A20C}" srcOrd="0" destOrd="0" presId="urn:microsoft.com/office/officeart/2005/8/layout/process4"/>
    <dgm:cxn modelId="{9AF7DB70-DE05-46A7-B41F-18C9BDE02981}" type="presOf" srcId="{4D164ADE-B5D2-48FE-AB30-CEC244C42E90}" destId="{DCDE1B54-AEAF-4FF8-BC8B-1CC329C0883E}" srcOrd="0" destOrd="0" presId="urn:microsoft.com/office/officeart/2005/8/layout/process4"/>
    <dgm:cxn modelId="{CA304378-1181-4BA5-9B8F-D55BA7DC3062}" srcId="{3B7C2DCD-404B-4B09-968C-CC5053F5D0B3}" destId="{4D164ADE-B5D2-48FE-AB30-CEC244C42E90}" srcOrd="0" destOrd="0" parTransId="{BF4ECBB6-FA00-4493-BD24-17871BB86E70}" sibTransId="{2D1F99B0-B3D1-4583-B521-B68920FF2977}"/>
    <dgm:cxn modelId="{FD426288-AA0F-4D40-9402-366DBCD7674A}" srcId="{3B7C2DCD-404B-4B09-968C-CC5053F5D0B3}" destId="{87FD624D-79E3-45B1-86B4-C7E8D9F29167}" srcOrd="2" destOrd="0" parTransId="{C8E8D539-728B-4770-8AA9-2EBC2BA3BE6E}" sibTransId="{32D71A79-1518-4974-A96E-F3042AA0B104}"/>
    <dgm:cxn modelId="{244AC58D-7607-455C-B3A4-F2E3FF98AB06}" type="presOf" srcId="{3B7C2DCD-404B-4B09-968C-CC5053F5D0B3}" destId="{15A4CD66-4F3F-4AB6-B59A-CB005F21A8CE}" srcOrd="0" destOrd="0" presId="urn:microsoft.com/office/officeart/2005/8/layout/process4"/>
    <dgm:cxn modelId="{9951888E-4883-4134-AA47-2B312A1EE46B}" srcId="{3B7C2DCD-404B-4B09-968C-CC5053F5D0B3}" destId="{109621D3-1A52-4A31-973F-B0AE0AAD8A7C}" srcOrd="1" destOrd="0" parTransId="{37951942-0A77-4F18-A44E-571E67D88876}" sibTransId="{B47212EF-9526-4DBE-8F9D-97DAC866D50B}"/>
    <dgm:cxn modelId="{0D908492-1ECF-40B3-B71F-91AE26D6F6B2}" srcId="{3B7C2DCD-404B-4B09-968C-CC5053F5D0B3}" destId="{A336E3A0-D265-4383-8780-81BC921FF4EC}" srcOrd="3" destOrd="0" parTransId="{08F3CE11-9E9C-428E-93AB-86E64153051F}" sibTransId="{A1770D83-F659-4854-B28A-2BA816ECDACC}"/>
    <dgm:cxn modelId="{9CB922A1-6749-485D-A12C-C7B46FD5A63A}" type="presOf" srcId="{87FD624D-79E3-45B1-86B4-C7E8D9F29167}" destId="{41B105DB-DEB9-47CF-AADD-72A4801F6847}" srcOrd="0" destOrd="0" presId="urn:microsoft.com/office/officeart/2005/8/layout/process4"/>
    <dgm:cxn modelId="{93B7BB2C-5783-4AF1-BD4B-0E901876E8BB}" type="presParOf" srcId="{15A4CD66-4F3F-4AB6-B59A-CB005F21A8CE}" destId="{951D2AB2-D735-4A4F-8806-110159116A88}" srcOrd="0" destOrd="0" presId="urn:microsoft.com/office/officeart/2005/8/layout/process4"/>
    <dgm:cxn modelId="{9197BE4E-C2D9-415A-9034-57E18DFD966A}" type="presParOf" srcId="{951D2AB2-D735-4A4F-8806-110159116A88}" destId="{D4B427A4-F4A3-4EC6-8D36-E894033EF0D6}" srcOrd="0" destOrd="0" presId="urn:microsoft.com/office/officeart/2005/8/layout/process4"/>
    <dgm:cxn modelId="{B2A10E8A-58A6-4E96-BEEA-C07E45AE644B}" type="presParOf" srcId="{15A4CD66-4F3F-4AB6-B59A-CB005F21A8CE}" destId="{332C76DA-89DA-459B-8AF3-95B902C79E14}" srcOrd="1" destOrd="0" presId="urn:microsoft.com/office/officeart/2005/8/layout/process4"/>
    <dgm:cxn modelId="{C0F5E7B6-36F4-4852-BA6C-FB04FC9393A9}" type="presParOf" srcId="{15A4CD66-4F3F-4AB6-B59A-CB005F21A8CE}" destId="{D99F5D5B-0B8F-4DBC-A480-74FF8AC48573}" srcOrd="2" destOrd="0" presId="urn:microsoft.com/office/officeart/2005/8/layout/process4"/>
    <dgm:cxn modelId="{5DD3E84B-790A-4690-AEEC-65CD0C33C0D8}" type="presParOf" srcId="{D99F5D5B-0B8F-4DBC-A480-74FF8AC48573}" destId="{41B105DB-DEB9-47CF-AADD-72A4801F6847}" srcOrd="0" destOrd="0" presId="urn:microsoft.com/office/officeart/2005/8/layout/process4"/>
    <dgm:cxn modelId="{F6C93CF8-D928-4247-AF37-7B16150876AF}" type="presParOf" srcId="{15A4CD66-4F3F-4AB6-B59A-CB005F21A8CE}" destId="{939EA031-16FA-4E80-8DC1-6D205B7DB195}" srcOrd="3" destOrd="0" presId="urn:microsoft.com/office/officeart/2005/8/layout/process4"/>
    <dgm:cxn modelId="{EBAFEFF9-A758-4989-B7D7-FAD59CC44769}" type="presParOf" srcId="{15A4CD66-4F3F-4AB6-B59A-CB005F21A8CE}" destId="{92DAFF49-1886-4003-BF29-8AA88934E7AC}" srcOrd="4" destOrd="0" presId="urn:microsoft.com/office/officeart/2005/8/layout/process4"/>
    <dgm:cxn modelId="{C7E5BCC6-6359-43FC-8BF8-595B65BB47CA}" type="presParOf" srcId="{92DAFF49-1886-4003-BF29-8AA88934E7AC}" destId="{8AB29E59-4718-45CE-8A51-764D6543A20C}" srcOrd="0" destOrd="0" presId="urn:microsoft.com/office/officeart/2005/8/layout/process4"/>
    <dgm:cxn modelId="{3698BD78-5684-46FC-9554-63E7833B925D}" type="presParOf" srcId="{15A4CD66-4F3F-4AB6-B59A-CB005F21A8CE}" destId="{FF66F008-FC73-4DAB-96DA-0778365239D2}" srcOrd="5" destOrd="0" presId="urn:microsoft.com/office/officeart/2005/8/layout/process4"/>
    <dgm:cxn modelId="{990D52CC-AAEE-4B62-9E9C-A90E9F21A722}" type="presParOf" srcId="{15A4CD66-4F3F-4AB6-B59A-CB005F21A8CE}" destId="{45B2CC61-F693-49B3-BB6E-2FD0A515EF7D}" srcOrd="6" destOrd="0" presId="urn:microsoft.com/office/officeart/2005/8/layout/process4"/>
    <dgm:cxn modelId="{D3320B80-E490-4C21-937C-937B63D8255F}" type="presParOf" srcId="{45B2CC61-F693-49B3-BB6E-2FD0A515EF7D}" destId="{DCDE1B54-AEAF-4FF8-BC8B-1CC329C0883E}"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B427A4-F4A3-4EC6-8D36-E894033EF0D6}">
      <dsp:nvSpPr>
        <dsp:cNvPr id="0" name=""/>
        <dsp:cNvSpPr/>
      </dsp:nvSpPr>
      <dsp:spPr>
        <a:xfrm>
          <a:off x="0" y="3569039"/>
          <a:ext cx="10515600" cy="78081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GB" sz="2700" kern="1200" dirty="0"/>
            <a:t>Adjust the prediction based on error forecast ( AR on Residuals ) </a:t>
          </a:r>
        </a:p>
      </dsp:txBody>
      <dsp:txXfrm>
        <a:off x="0" y="3569039"/>
        <a:ext cx="10515600" cy="780818"/>
      </dsp:txXfrm>
    </dsp:sp>
    <dsp:sp modelId="{41B105DB-DEB9-47CF-AADD-72A4801F6847}">
      <dsp:nvSpPr>
        <dsp:cNvPr id="0" name=""/>
        <dsp:cNvSpPr/>
      </dsp:nvSpPr>
      <dsp:spPr>
        <a:xfrm rot="10800000">
          <a:off x="0" y="2379853"/>
          <a:ext cx="10515600" cy="1200899"/>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GB" sz="2700" kern="1200" dirty="0"/>
            <a:t>Make Predictions on test data using baseline model</a:t>
          </a:r>
        </a:p>
      </dsp:txBody>
      <dsp:txXfrm rot="10800000">
        <a:off x="0" y="2379853"/>
        <a:ext cx="10515600" cy="780308"/>
      </dsp:txXfrm>
    </dsp:sp>
    <dsp:sp modelId="{8AB29E59-4718-45CE-8A51-764D6543A20C}">
      <dsp:nvSpPr>
        <dsp:cNvPr id="0" name=""/>
        <dsp:cNvSpPr/>
      </dsp:nvSpPr>
      <dsp:spPr>
        <a:xfrm rot="10800000">
          <a:off x="0" y="1190666"/>
          <a:ext cx="10515600" cy="1200899"/>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GB" sz="2700" kern="1200" dirty="0"/>
            <a:t>Calculate Errors from training data  &amp; Train an AR Model on Residuals </a:t>
          </a:r>
        </a:p>
      </dsp:txBody>
      <dsp:txXfrm rot="10800000">
        <a:off x="0" y="1190666"/>
        <a:ext cx="10515600" cy="780308"/>
      </dsp:txXfrm>
    </dsp:sp>
    <dsp:sp modelId="{DCDE1B54-AEAF-4FF8-BC8B-1CC329C0883E}">
      <dsp:nvSpPr>
        <dsp:cNvPr id="0" name=""/>
        <dsp:cNvSpPr/>
      </dsp:nvSpPr>
      <dsp:spPr>
        <a:xfrm rot="10800000">
          <a:off x="0" y="0"/>
          <a:ext cx="10515600" cy="1200899"/>
        </a:xfrm>
        <a:prstGeom prst="upArrowCallou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92024" rIns="192024" bIns="192024" numCol="1" spcCol="1270" anchor="ctr" anchorCtr="0">
          <a:noAutofit/>
        </a:bodyPr>
        <a:lstStyle/>
        <a:p>
          <a:pPr marL="0" lvl="0" indent="0" algn="ctr" defTabSz="1200150">
            <a:lnSpc>
              <a:spcPct val="90000"/>
            </a:lnSpc>
            <a:spcBef>
              <a:spcPct val="0"/>
            </a:spcBef>
            <a:spcAft>
              <a:spcPct val="35000"/>
            </a:spcAft>
            <a:buNone/>
          </a:pPr>
          <a:r>
            <a:rPr lang="en-GB" sz="2700" kern="1200" dirty="0"/>
            <a:t>Train a Model using a baseline model  </a:t>
          </a:r>
        </a:p>
      </dsp:txBody>
      <dsp:txXfrm rot="10800000">
        <a:off x="0" y="0"/>
        <a:ext cx="10515600" cy="780308"/>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31C38F-316B-4C7D-A790-C87DB3B964F3}" type="datetimeFigureOut">
              <a:rPr lang="en-US" smtClean="0"/>
              <a:t>4/18/2021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5B224B-4D76-4EB3-8B11-62981113C56E}" type="slidenum">
              <a:rPr lang="en-US" smtClean="0"/>
              <a:t>‹#›</a:t>
            </a:fld>
            <a:endParaRPr lang="en-US"/>
          </a:p>
        </p:txBody>
      </p:sp>
    </p:spTree>
    <p:extLst>
      <p:ext uri="{BB962C8B-B14F-4D97-AF65-F5344CB8AC3E}">
        <p14:creationId xmlns:p14="http://schemas.microsoft.com/office/powerpoint/2010/main" val="32837465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C16F7C-1E11-4504-B919-6A0087DD9FC9}" type="slidenum">
              <a:rPr lang="en-US" smtClean="0"/>
              <a:t>2</a:t>
            </a:fld>
            <a:endParaRPr lang="en-US"/>
          </a:p>
        </p:txBody>
      </p:sp>
    </p:spTree>
    <p:extLst>
      <p:ext uri="{BB962C8B-B14F-4D97-AF65-F5344CB8AC3E}">
        <p14:creationId xmlns:p14="http://schemas.microsoft.com/office/powerpoint/2010/main" val="28526660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computer science, a </a:t>
            </a:r>
            <a:r>
              <a:rPr lang="en-US" i="1" dirty="0"/>
              <a:t>deterministic algorithm</a:t>
            </a:r>
            <a:r>
              <a:rPr lang="en-US" dirty="0"/>
              <a:t> is an </a:t>
            </a:r>
            <a:r>
              <a:rPr lang="en-US" i="1" dirty="0"/>
              <a:t>algorithm</a:t>
            </a:r>
            <a:r>
              <a:rPr lang="en-US" dirty="0"/>
              <a:t> which, given a particular input, will always produce the same output, with the underlying machine always passing through the same sequence of states.</a:t>
            </a:r>
          </a:p>
        </p:txBody>
      </p:sp>
      <p:sp>
        <p:nvSpPr>
          <p:cNvPr id="4" name="Slide Number Placeholder 3"/>
          <p:cNvSpPr>
            <a:spLocks noGrp="1"/>
          </p:cNvSpPr>
          <p:nvPr>
            <p:ph type="sldNum" sz="quarter" idx="5"/>
          </p:nvPr>
        </p:nvSpPr>
        <p:spPr/>
        <p:txBody>
          <a:bodyPr/>
          <a:lstStyle/>
          <a:p>
            <a:fld id="{8CC16F7C-1E11-4504-B919-6A0087DD9FC9}" type="slidenum">
              <a:rPr lang="en-US" smtClean="0"/>
              <a:t>3</a:t>
            </a:fld>
            <a:endParaRPr lang="en-US"/>
          </a:p>
        </p:txBody>
      </p:sp>
    </p:spTree>
    <p:extLst>
      <p:ext uri="{BB962C8B-B14F-4D97-AF65-F5344CB8AC3E}">
        <p14:creationId xmlns:p14="http://schemas.microsoft.com/office/powerpoint/2010/main" val="23979704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CD07F-92E0-4B42-A7A1-C27F727F88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4DF02F8-52CC-4A1F-A869-C13C1D0851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5134946-DC85-4339-9BC4-3E623B99A24A}"/>
              </a:ext>
            </a:extLst>
          </p:cNvPr>
          <p:cNvSpPr>
            <a:spLocks noGrp="1"/>
          </p:cNvSpPr>
          <p:nvPr>
            <p:ph type="dt" sz="half" idx="10"/>
          </p:nvPr>
        </p:nvSpPr>
        <p:spPr/>
        <p:txBody>
          <a:bodyPr/>
          <a:lstStyle/>
          <a:p>
            <a:fld id="{1C201176-5D79-49AD-ADDE-DC71E7EC1DC5}" type="datetimeFigureOut">
              <a:rPr lang="en-US" smtClean="0"/>
              <a:t>4/18/2021</a:t>
            </a:fld>
            <a:endParaRPr lang="en-US"/>
          </a:p>
        </p:txBody>
      </p:sp>
      <p:sp>
        <p:nvSpPr>
          <p:cNvPr id="5" name="Footer Placeholder 4">
            <a:extLst>
              <a:ext uri="{FF2B5EF4-FFF2-40B4-BE49-F238E27FC236}">
                <a16:creationId xmlns:a16="http://schemas.microsoft.com/office/drawing/2014/main" id="{A6DEFA79-8810-4C3C-86F2-79DACC901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87E1E3-8F33-456C-AE12-D7569654715E}"/>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3251435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21737-A908-42F8-9281-637DE0C11D5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408EEEC-8AF9-4469-BA12-2231E196396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94274-4023-4166-9FEB-C4E64EB765C9}"/>
              </a:ext>
            </a:extLst>
          </p:cNvPr>
          <p:cNvSpPr>
            <a:spLocks noGrp="1"/>
          </p:cNvSpPr>
          <p:nvPr>
            <p:ph type="dt" sz="half" idx="10"/>
          </p:nvPr>
        </p:nvSpPr>
        <p:spPr/>
        <p:txBody>
          <a:bodyPr/>
          <a:lstStyle/>
          <a:p>
            <a:fld id="{1C201176-5D79-49AD-ADDE-DC71E7EC1DC5}" type="datetimeFigureOut">
              <a:rPr lang="en-US" smtClean="0"/>
              <a:t>4/18/2021</a:t>
            </a:fld>
            <a:endParaRPr lang="en-US"/>
          </a:p>
        </p:txBody>
      </p:sp>
      <p:sp>
        <p:nvSpPr>
          <p:cNvPr id="5" name="Footer Placeholder 4">
            <a:extLst>
              <a:ext uri="{FF2B5EF4-FFF2-40B4-BE49-F238E27FC236}">
                <a16:creationId xmlns:a16="http://schemas.microsoft.com/office/drawing/2014/main" id="{5AB3BBAE-D49A-4091-8B27-C3BF9AA3FA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9219C5-01DE-4986-AAD1-6ACBA97906CB}"/>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032085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F5740A-FE62-4EC0-A5C0-7EC283B3DE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07DCA4-73A5-42EA-A26E-900E1E3FC8E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C3CBB8-A938-4AC5-9565-3428BBA49F78}"/>
              </a:ext>
            </a:extLst>
          </p:cNvPr>
          <p:cNvSpPr>
            <a:spLocks noGrp="1"/>
          </p:cNvSpPr>
          <p:nvPr>
            <p:ph type="dt" sz="half" idx="10"/>
          </p:nvPr>
        </p:nvSpPr>
        <p:spPr/>
        <p:txBody>
          <a:bodyPr/>
          <a:lstStyle/>
          <a:p>
            <a:fld id="{1C201176-5D79-49AD-ADDE-DC71E7EC1DC5}" type="datetimeFigureOut">
              <a:rPr lang="en-US" smtClean="0"/>
              <a:t>4/18/2021</a:t>
            </a:fld>
            <a:endParaRPr lang="en-US"/>
          </a:p>
        </p:txBody>
      </p:sp>
      <p:sp>
        <p:nvSpPr>
          <p:cNvPr id="5" name="Footer Placeholder 4">
            <a:extLst>
              <a:ext uri="{FF2B5EF4-FFF2-40B4-BE49-F238E27FC236}">
                <a16:creationId xmlns:a16="http://schemas.microsoft.com/office/drawing/2014/main" id="{1803B747-DF72-41B5-9AF4-F89B0A85FF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634F75-9A53-4AF0-9E0A-0430A05B2FE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719048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EEAD3-63FF-4D13-A655-913CFB795F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CA040A-6F01-46A5-8A1C-14689ED6F9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26C9B9-D1E5-465E-87CB-E7DFEEFF0E89}"/>
              </a:ext>
            </a:extLst>
          </p:cNvPr>
          <p:cNvSpPr>
            <a:spLocks noGrp="1"/>
          </p:cNvSpPr>
          <p:nvPr>
            <p:ph type="dt" sz="half" idx="10"/>
          </p:nvPr>
        </p:nvSpPr>
        <p:spPr/>
        <p:txBody>
          <a:bodyPr/>
          <a:lstStyle/>
          <a:p>
            <a:fld id="{1C201176-5D79-49AD-ADDE-DC71E7EC1DC5}" type="datetimeFigureOut">
              <a:rPr lang="en-US" smtClean="0"/>
              <a:t>4/18/2021</a:t>
            </a:fld>
            <a:endParaRPr lang="en-US"/>
          </a:p>
        </p:txBody>
      </p:sp>
      <p:sp>
        <p:nvSpPr>
          <p:cNvPr id="5" name="Footer Placeholder 4">
            <a:extLst>
              <a:ext uri="{FF2B5EF4-FFF2-40B4-BE49-F238E27FC236}">
                <a16:creationId xmlns:a16="http://schemas.microsoft.com/office/drawing/2014/main" id="{A62CAAC1-1522-4C6C-871A-1EE2EEBB29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098B7-A4A4-4C06-9D65-484D0868917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637026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39B0D-FE5E-4434-84D8-8938DF8344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D5A1E8-0DF4-440D-8004-2C3519BBB3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4B5605-77E2-45D3-972F-107E7F1F466D}"/>
              </a:ext>
            </a:extLst>
          </p:cNvPr>
          <p:cNvSpPr>
            <a:spLocks noGrp="1"/>
          </p:cNvSpPr>
          <p:nvPr>
            <p:ph type="dt" sz="half" idx="10"/>
          </p:nvPr>
        </p:nvSpPr>
        <p:spPr/>
        <p:txBody>
          <a:bodyPr/>
          <a:lstStyle/>
          <a:p>
            <a:fld id="{1C201176-5D79-49AD-ADDE-DC71E7EC1DC5}" type="datetimeFigureOut">
              <a:rPr lang="en-US" smtClean="0"/>
              <a:t>4/18/2021</a:t>
            </a:fld>
            <a:endParaRPr lang="en-US"/>
          </a:p>
        </p:txBody>
      </p:sp>
      <p:sp>
        <p:nvSpPr>
          <p:cNvPr id="5" name="Footer Placeholder 4">
            <a:extLst>
              <a:ext uri="{FF2B5EF4-FFF2-40B4-BE49-F238E27FC236}">
                <a16:creationId xmlns:a16="http://schemas.microsoft.com/office/drawing/2014/main" id="{F31AE897-1E56-404A-BBAE-EA9A0F6658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FE1D65-9E5E-47BD-84DA-F5BDCB90D8BD}"/>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545802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17BB2-DDC2-495A-9455-E55A9E9FCA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9822D9-1A91-4386-9B5E-42E7E8523B5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B4F56B-7938-4500-8AF0-F30492E971A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4A7F2A-24EA-4E47-84DD-5A3A8350755B}"/>
              </a:ext>
            </a:extLst>
          </p:cNvPr>
          <p:cNvSpPr>
            <a:spLocks noGrp="1"/>
          </p:cNvSpPr>
          <p:nvPr>
            <p:ph type="dt" sz="half" idx="10"/>
          </p:nvPr>
        </p:nvSpPr>
        <p:spPr/>
        <p:txBody>
          <a:bodyPr/>
          <a:lstStyle/>
          <a:p>
            <a:fld id="{1C201176-5D79-49AD-ADDE-DC71E7EC1DC5}" type="datetimeFigureOut">
              <a:rPr lang="en-US" smtClean="0"/>
              <a:t>4/18/2021</a:t>
            </a:fld>
            <a:endParaRPr lang="en-US"/>
          </a:p>
        </p:txBody>
      </p:sp>
      <p:sp>
        <p:nvSpPr>
          <p:cNvPr id="6" name="Footer Placeholder 5">
            <a:extLst>
              <a:ext uri="{FF2B5EF4-FFF2-40B4-BE49-F238E27FC236}">
                <a16:creationId xmlns:a16="http://schemas.microsoft.com/office/drawing/2014/main" id="{45831B47-C61E-4B7B-B50A-3F8EE9072A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3B30F7-F15F-4FCC-808B-2391009B4270}"/>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897168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00CAB-775A-4130-9BBF-98737E4626D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BC07FC-A3C0-4891-957F-D0B5BCBA6E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56FB4AB-00C8-43C2-B1F4-8CEFBF6814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A249659-566B-4B53-BE35-7617920ACF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549654E-5721-483F-86A5-D2817345A9C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34F4472-DBA1-4744-9FE0-93B4408098D8}"/>
              </a:ext>
            </a:extLst>
          </p:cNvPr>
          <p:cNvSpPr>
            <a:spLocks noGrp="1"/>
          </p:cNvSpPr>
          <p:nvPr>
            <p:ph type="dt" sz="half" idx="10"/>
          </p:nvPr>
        </p:nvSpPr>
        <p:spPr/>
        <p:txBody>
          <a:bodyPr/>
          <a:lstStyle/>
          <a:p>
            <a:fld id="{1C201176-5D79-49AD-ADDE-DC71E7EC1DC5}" type="datetimeFigureOut">
              <a:rPr lang="en-US" smtClean="0"/>
              <a:t>4/18/2021</a:t>
            </a:fld>
            <a:endParaRPr lang="en-US"/>
          </a:p>
        </p:txBody>
      </p:sp>
      <p:sp>
        <p:nvSpPr>
          <p:cNvPr id="8" name="Footer Placeholder 7">
            <a:extLst>
              <a:ext uri="{FF2B5EF4-FFF2-40B4-BE49-F238E27FC236}">
                <a16:creationId xmlns:a16="http://schemas.microsoft.com/office/drawing/2014/main" id="{768D7EAF-69B9-4AE4-A687-714C5308FFD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398DA6C-9913-45B4-A939-D8F13C5F0A83}"/>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678801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F0B41-CB5F-4FD5-8D04-CDD500D1B99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D2BE586-223A-4C0F-8128-3C0F2BFF1335}"/>
              </a:ext>
            </a:extLst>
          </p:cNvPr>
          <p:cNvSpPr>
            <a:spLocks noGrp="1"/>
          </p:cNvSpPr>
          <p:nvPr>
            <p:ph type="dt" sz="half" idx="10"/>
          </p:nvPr>
        </p:nvSpPr>
        <p:spPr/>
        <p:txBody>
          <a:bodyPr/>
          <a:lstStyle/>
          <a:p>
            <a:fld id="{1C201176-5D79-49AD-ADDE-DC71E7EC1DC5}" type="datetimeFigureOut">
              <a:rPr lang="en-US" smtClean="0"/>
              <a:t>4/18/2021</a:t>
            </a:fld>
            <a:endParaRPr lang="en-US"/>
          </a:p>
        </p:txBody>
      </p:sp>
      <p:sp>
        <p:nvSpPr>
          <p:cNvPr id="4" name="Footer Placeholder 3">
            <a:extLst>
              <a:ext uri="{FF2B5EF4-FFF2-40B4-BE49-F238E27FC236}">
                <a16:creationId xmlns:a16="http://schemas.microsoft.com/office/drawing/2014/main" id="{734EAD91-D980-455D-98AD-CBB7E2DADE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F471D45-19E6-41D8-AADC-E0ED7A0EBC37}"/>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966599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4A6C38-F7C3-4E2C-87C4-FC18F0C87CE7}"/>
              </a:ext>
            </a:extLst>
          </p:cNvPr>
          <p:cNvSpPr>
            <a:spLocks noGrp="1"/>
          </p:cNvSpPr>
          <p:nvPr>
            <p:ph type="dt" sz="half" idx="10"/>
          </p:nvPr>
        </p:nvSpPr>
        <p:spPr/>
        <p:txBody>
          <a:bodyPr/>
          <a:lstStyle/>
          <a:p>
            <a:fld id="{1C201176-5D79-49AD-ADDE-DC71E7EC1DC5}" type="datetimeFigureOut">
              <a:rPr lang="en-US" smtClean="0"/>
              <a:t>4/18/2021</a:t>
            </a:fld>
            <a:endParaRPr lang="en-US"/>
          </a:p>
        </p:txBody>
      </p:sp>
      <p:sp>
        <p:nvSpPr>
          <p:cNvPr id="3" name="Footer Placeholder 2">
            <a:extLst>
              <a:ext uri="{FF2B5EF4-FFF2-40B4-BE49-F238E27FC236}">
                <a16:creationId xmlns:a16="http://schemas.microsoft.com/office/drawing/2014/main" id="{E0E871A2-3FEC-48DF-BB8E-7BBBCC8EF1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E3D66C6-9E4B-4C7D-A9D6-837D39235025}"/>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667964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8698D-803F-4519-A59C-FF9B60ADAF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144002-3204-432A-B198-40A2F106CB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3E7C34D-B0F4-45CA-B51F-32EF2CF9FC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29D0BEE-3CEC-4273-9E90-A552D14F4413}"/>
              </a:ext>
            </a:extLst>
          </p:cNvPr>
          <p:cNvSpPr>
            <a:spLocks noGrp="1"/>
          </p:cNvSpPr>
          <p:nvPr>
            <p:ph type="dt" sz="half" idx="10"/>
          </p:nvPr>
        </p:nvSpPr>
        <p:spPr/>
        <p:txBody>
          <a:bodyPr/>
          <a:lstStyle/>
          <a:p>
            <a:fld id="{1C201176-5D79-49AD-ADDE-DC71E7EC1DC5}" type="datetimeFigureOut">
              <a:rPr lang="en-US" smtClean="0"/>
              <a:t>4/18/2021</a:t>
            </a:fld>
            <a:endParaRPr lang="en-US"/>
          </a:p>
        </p:txBody>
      </p:sp>
      <p:sp>
        <p:nvSpPr>
          <p:cNvPr id="6" name="Footer Placeholder 5">
            <a:extLst>
              <a:ext uri="{FF2B5EF4-FFF2-40B4-BE49-F238E27FC236}">
                <a16:creationId xmlns:a16="http://schemas.microsoft.com/office/drawing/2014/main" id="{3693F5B8-6C3E-46E0-A697-A82E7D3E82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F14E9D-4E8C-493C-BC2D-6ABC04E44F0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298750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45C86-C2CA-47A2-BDD3-12055FF079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5EBF2BD-7F0E-44D1-8357-69327EC6EB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154D46D-A8B5-41B7-9031-F633D23C5F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D943CC-B448-4786-86B6-9C562AF3E662}"/>
              </a:ext>
            </a:extLst>
          </p:cNvPr>
          <p:cNvSpPr>
            <a:spLocks noGrp="1"/>
          </p:cNvSpPr>
          <p:nvPr>
            <p:ph type="dt" sz="half" idx="10"/>
          </p:nvPr>
        </p:nvSpPr>
        <p:spPr/>
        <p:txBody>
          <a:bodyPr/>
          <a:lstStyle/>
          <a:p>
            <a:fld id="{1C201176-5D79-49AD-ADDE-DC71E7EC1DC5}" type="datetimeFigureOut">
              <a:rPr lang="en-US" smtClean="0"/>
              <a:t>4/18/2021</a:t>
            </a:fld>
            <a:endParaRPr lang="en-US"/>
          </a:p>
        </p:txBody>
      </p:sp>
      <p:sp>
        <p:nvSpPr>
          <p:cNvPr id="6" name="Footer Placeholder 5">
            <a:extLst>
              <a:ext uri="{FF2B5EF4-FFF2-40B4-BE49-F238E27FC236}">
                <a16:creationId xmlns:a16="http://schemas.microsoft.com/office/drawing/2014/main" id="{2485FCF6-C33E-4CB6-812C-84A387D9A6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EB2784-A4B7-4685-9B90-8F125180E349}"/>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240868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D69B9A-57E0-42F5-826A-636EC84687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9BB5B12-4DF2-4236-A4F3-D49D37B8C6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2E29C5-7DEC-4340-BCB3-FF78C44ABF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201176-5D79-49AD-ADDE-DC71E7EC1DC5}" type="datetimeFigureOut">
              <a:rPr lang="en-US" smtClean="0"/>
              <a:t>4/18/2021</a:t>
            </a:fld>
            <a:endParaRPr lang="en-US"/>
          </a:p>
        </p:txBody>
      </p:sp>
      <p:sp>
        <p:nvSpPr>
          <p:cNvPr id="5" name="Footer Placeholder 4">
            <a:extLst>
              <a:ext uri="{FF2B5EF4-FFF2-40B4-BE49-F238E27FC236}">
                <a16:creationId xmlns:a16="http://schemas.microsoft.com/office/drawing/2014/main" id="{CC04E5E5-24E6-48F3-96EC-A51132E74F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B19FFA1-3DC9-4746-A41C-10DDB76E0F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D509E6-AD24-40CB-83C3-B286E2FC27F6}" type="slidenum">
              <a:rPr lang="en-US" smtClean="0"/>
              <a:t>‹#›</a:t>
            </a:fld>
            <a:endParaRPr lang="en-US"/>
          </a:p>
        </p:txBody>
      </p:sp>
    </p:spTree>
    <p:extLst>
      <p:ext uri="{BB962C8B-B14F-4D97-AF65-F5344CB8AC3E}">
        <p14:creationId xmlns:p14="http://schemas.microsoft.com/office/powerpoint/2010/main" val="3142001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hyperlink" Target="https://blogs.oracle.com/datascience/7-ways-time-series-forecasting-differs-from-machine-learning" TargetMode="External"/><Relationship Id="rId2" Type="http://schemas.openxmlformats.org/officeDocument/2006/relationships/hyperlink" Target="https://machinelearningmastery.com/time-series-forecasting-methods-in-python-cheat-sheet/" TargetMode="External"/><Relationship Id="rId1" Type="http://schemas.openxmlformats.org/officeDocument/2006/relationships/slideLayout" Target="../slideLayouts/slideLayout2.xml"/><Relationship Id="rId4" Type="http://schemas.openxmlformats.org/officeDocument/2006/relationships/hyperlink" Target="https://towardsdatascience.com/time-series-forecasting-predicting-stock-prices-using-facebooks-prophet-model-9ee1657132b5"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hyperlink" Target="https://medium.com/analytics-vidhya/interpreting-arma-model-results-in-statsmodels-for-absolute-beginners-a4d22253ad1c" TargetMode="Externa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05350-FE08-4E52-96E2-56846F8C1907}"/>
              </a:ext>
            </a:extLst>
          </p:cNvPr>
          <p:cNvSpPr>
            <a:spLocks noGrp="1"/>
          </p:cNvSpPr>
          <p:nvPr>
            <p:ph type="ctrTitle"/>
          </p:nvPr>
        </p:nvSpPr>
        <p:spPr/>
        <p:txBody>
          <a:bodyPr/>
          <a:lstStyle/>
          <a:p>
            <a:r>
              <a:rPr lang="en-US" dirty="0"/>
              <a:t>Time Series Forecasting – Lecture 2</a:t>
            </a:r>
          </a:p>
        </p:txBody>
      </p:sp>
      <p:sp>
        <p:nvSpPr>
          <p:cNvPr id="3" name="Subtitle 2">
            <a:extLst>
              <a:ext uri="{FF2B5EF4-FFF2-40B4-BE49-F238E27FC236}">
                <a16:creationId xmlns:a16="http://schemas.microsoft.com/office/drawing/2014/main" id="{D6ECD5A4-F1DA-418B-84E4-BC64A17FFE16}"/>
              </a:ext>
            </a:extLst>
          </p:cNvPr>
          <p:cNvSpPr>
            <a:spLocks noGrp="1"/>
          </p:cNvSpPr>
          <p:nvPr>
            <p:ph type="subTitle" idx="1"/>
          </p:nvPr>
        </p:nvSpPr>
        <p:spPr>
          <a:xfrm>
            <a:off x="1524000" y="4319491"/>
            <a:ext cx="9144000" cy="1655762"/>
          </a:xfrm>
        </p:spPr>
        <p:txBody>
          <a:bodyPr>
            <a:normAutofit lnSpcReduction="10000"/>
          </a:bodyPr>
          <a:lstStyle/>
          <a:p>
            <a:r>
              <a:rPr lang="en-US" dirty="0"/>
              <a:t>Machine Learning – I</a:t>
            </a:r>
          </a:p>
          <a:p>
            <a:r>
              <a:rPr lang="en-US" dirty="0"/>
              <a:t>Spring 2021 </a:t>
            </a:r>
          </a:p>
          <a:p>
            <a:endParaRPr lang="en-US" dirty="0"/>
          </a:p>
          <a:p>
            <a:r>
              <a:rPr lang="en-US" dirty="0"/>
              <a:t>Dr. Tariq Mahmood</a:t>
            </a:r>
          </a:p>
        </p:txBody>
      </p:sp>
    </p:spTree>
    <p:extLst>
      <p:ext uri="{BB962C8B-B14F-4D97-AF65-F5344CB8AC3E}">
        <p14:creationId xmlns:p14="http://schemas.microsoft.com/office/powerpoint/2010/main" val="20623534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200BE7-1757-47E8-BFF3-3DC04DFF92BA}"/>
              </a:ext>
            </a:extLst>
          </p:cNvPr>
          <p:cNvSpPr>
            <a:spLocks noGrp="1"/>
          </p:cNvSpPr>
          <p:nvPr>
            <p:ph type="title"/>
          </p:nvPr>
        </p:nvSpPr>
        <p:spPr>
          <a:xfrm>
            <a:off x="686834" y="591344"/>
            <a:ext cx="3200400" cy="5585619"/>
          </a:xfrm>
        </p:spPr>
        <p:txBody>
          <a:bodyPr>
            <a:normAutofit/>
          </a:bodyPr>
          <a:lstStyle/>
          <a:p>
            <a:r>
              <a:rPr lang="en-GB" sz="3700">
                <a:solidFill>
                  <a:srgbClr val="FFFFFF"/>
                </a:solidFill>
              </a:rPr>
              <a:t>Autoregression Assumption </a:t>
            </a:r>
          </a:p>
        </p:txBody>
      </p:sp>
      <p:sp>
        <p:nvSpPr>
          <p:cNvPr id="4" name="Date Placeholder 3">
            <a:extLst>
              <a:ext uri="{FF2B5EF4-FFF2-40B4-BE49-F238E27FC236}">
                <a16:creationId xmlns:a16="http://schemas.microsoft.com/office/drawing/2014/main" id="{2C341182-C521-4A66-B787-BE97A46753D4}"/>
              </a:ext>
            </a:extLst>
          </p:cNvPr>
          <p:cNvSpPr>
            <a:spLocks noGrp="1"/>
          </p:cNvSpPr>
          <p:nvPr>
            <p:ph type="dt" sz="half" idx="10"/>
          </p:nvPr>
        </p:nvSpPr>
        <p:spPr>
          <a:xfrm>
            <a:off x="838200" y="6356350"/>
            <a:ext cx="2743200" cy="365125"/>
          </a:xfrm>
        </p:spPr>
        <p:txBody>
          <a:bodyPr>
            <a:normAutofit/>
          </a:bodyPr>
          <a:lstStyle/>
          <a:p>
            <a:pPr>
              <a:spcAft>
                <a:spcPts val="600"/>
              </a:spcAft>
            </a:pPr>
            <a:fld id="{D2948097-27B5-4582-A309-6310D2B2FB06}" type="datetime1">
              <a:rPr lang="en-US">
                <a:solidFill>
                  <a:srgbClr val="FFFFFF"/>
                </a:solidFill>
              </a:rPr>
              <a:pPr>
                <a:spcAft>
                  <a:spcPts val="600"/>
                </a:spcAft>
              </a:pPr>
              <a:t>4/18/2021</a:t>
            </a:fld>
            <a:endParaRPr lang="en-US">
              <a:solidFill>
                <a:srgbClr val="FFFFFF"/>
              </a:solidFill>
            </a:endParaRPr>
          </a:p>
        </p:txBody>
      </p:sp>
      <p:sp>
        <p:nvSpPr>
          <p:cNvPr id="5" name="Slide Number Placeholder 4">
            <a:extLst>
              <a:ext uri="{FF2B5EF4-FFF2-40B4-BE49-F238E27FC236}">
                <a16:creationId xmlns:a16="http://schemas.microsoft.com/office/drawing/2014/main" id="{ACECF11F-C3B6-4681-9F02-4BD94BAF0F92}"/>
              </a:ext>
            </a:extLst>
          </p:cNvPr>
          <p:cNvSpPr>
            <a:spLocks noGrp="1"/>
          </p:cNvSpPr>
          <p:nvPr>
            <p:ph type="sldNum" sz="quarter" idx="12"/>
          </p:nvPr>
        </p:nvSpPr>
        <p:spPr>
          <a:xfrm>
            <a:off x="9819860" y="6356350"/>
            <a:ext cx="1533939" cy="365125"/>
          </a:xfrm>
        </p:spPr>
        <p:txBody>
          <a:bodyPr>
            <a:normAutofit/>
          </a:bodyPr>
          <a:lstStyle/>
          <a:p>
            <a:pPr>
              <a:spcAft>
                <a:spcPts val="600"/>
              </a:spcAft>
            </a:pPr>
            <a:fld id="{802E07E8-E437-4A6D-803B-09F24E35FE40}" type="slidenum">
              <a:rPr lang="en-US" smtClean="0"/>
              <a:pPr>
                <a:spcAft>
                  <a:spcPts val="600"/>
                </a:spcAft>
              </a:pPr>
              <a:t>10</a:t>
            </a:fld>
            <a:endParaRPr lang="en-US"/>
          </a:p>
        </p:txBody>
      </p:sp>
      <p:sp>
        <p:nvSpPr>
          <p:cNvPr id="3" name="Content Placeholder 2">
            <a:extLst>
              <a:ext uri="{FF2B5EF4-FFF2-40B4-BE49-F238E27FC236}">
                <a16:creationId xmlns:a16="http://schemas.microsoft.com/office/drawing/2014/main" id="{596DFF4F-95D9-4FEE-926E-7FD43DF469CA}"/>
              </a:ext>
            </a:extLst>
          </p:cNvPr>
          <p:cNvSpPr>
            <a:spLocks noGrp="1"/>
          </p:cNvSpPr>
          <p:nvPr>
            <p:ph idx="1"/>
          </p:nvPr>
        </p:nvSpPr>
        <p:spPr>
          <a:xfrm>
            <a:off x="478302" y="422031"/>
            <a:ext cx="10875497" cy="6299443"/>
          </a:xfrm>
          <a:solidFill>
            <a:schemeClr val="accent2"/>
          </a:solidFill>
        </p:spPr>
        <p:txBody>
          <a:bodyPr anchor="ctr">
            <a:normAutofit/>
          </a:bodyPr>
          <a:lstStyle/>
          <a:p>
            <a:pPr marL="0" indent="0">
              <a:buNone/>
            </a:pPr>
            <a:r>
              <a:rPr lang="en-GB" sz="3200" b="1" dirty="0"/>
              <a:t>Autocorrelation </a:t>
            </a:r>
          </a:p>
          <a:p>
            <a:pPr lvl="1"/>
            <a:r>
              <a:rPr lang="en-US" sz="3200" dirty="0"/>
              <a:t>An autoregression model assumes that the observations at current and previous time steps are useful to predict the value at the next time step. </a:t>
            </a:r>
          </a:p>
          <a:p>
            <a:pPr lvl="1"/>
            <a:r>
              <a:rPr lang="en-US" sz="3200" b="1" dirty="0"/>
              <a:t>Correlation: </a:t>
            </a:r>
            <a:r>
              <a:rPr lang="en-US" sz="3200" dirty="0"/>
              <a:t> </a:t>
            </a:r>
          </a:p>
          <a:p>
            <a:pPr lvl="2"/>
            <a:r>
              <a:rPr lang="en-US" sz="2800" dirty="0"/>
              <a:t>If both variables change in the same direction (e.g. go up together or down together) = </a:t>
            </a:r>
            <a:r>
              <a:rPr lang="en-US" sz="2800" b="1" dirty="0"/>
              <a:t>positive correlation.</a:t>
            </a:r>
          </a:p>
          <a:p>
            <a:pPr lvl="2"/>
            <a:r>
              <a:rPr lang="en-US" sz="3200" dirty="0"/>
              <a:t>If the variables move in opposite directions as values change = </a:t>
            </a:r>
            <a:r>
              <a:rPr lang="en-US" sz="2800" b="1" dirty="0"/>
              <a:t>negative </a:t>
            </a:r>
            <a:r>
              <a:rPr lang="en-GB" sz="2800" b="1" dirty="0"/>
              <a:t>correlation</a:t>
            </a:r>
            <a:r>
              <a:rPr lang="en-GB" sz="2800" dirty="0"/>
              <a:t>.</a:t>
            </a:r>
          </a:p>
        </p:txBody>
      </p:sp>
    </p:spTree>
    <p:extLst>
      <p:ext uri="{BB962C8B-B14F-4D97-AF65-F5344CB8AC3E}">
        <p14:creationId xmlns:p14="http://schemas.microsoft.com/office/powerpoint/2010/main" val="125007274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FEBBF3-204D-480E-9659-721FBCF81961}"/>
              </a:ext>
            </a:extLst>
          </p:cNvPr>
          <p:cNvSpPr>
            <a:spLocks noGrp="1"/>
          </p:cNvSpPr>
          <p:nvPr>
            <p:ph type="title"/>
          </p:nvPr>
        </p:nvSpPr>
        <p:spPr/>
        <p:txBody>
          <a:bodyPr/>
          <a:lstStyle/>
          <a:p>
            <a:r>
              <a:rPr lang="en-GB" dirty="0"/>
              <a:t>Evaluating Parameters Combinations </a:t>
            </a:r>
          </a:p>
        </p:txBody>
      </p:sp>
      <p:sp>
        <p:nvSpPr>
          <p:cNvPr id="4" name="Date Placeholder 3">
            <a:extLst>
              <a:ext uri="{FF2B5EF4-FFF2-40B4-BE49-F238E27FC236}">
                <a16:creationId xmlns:a16="http://schemas.microsoft.com/office/drawing/2014/main" id="{37CD6555-F702-4F95-BA11-1813FB3AAA8B}"/>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A5AE4191-B701-4BFB-8D8C-FFEDEFFA1D0A}"/>
              </a:ext>
            </a:extLst>
          </p:cNvPr>
          <p:cNvSpPr>
            <a:spLocks noGrp="1"/>
          </p:cNvSpPr>
          <p:nvPr>
            <p:ph type="sldNum" sz="quarter" idx="12"/>
          </p:nvPr>
        </p:nvSpPr>
        <p:spPr/>
        <p:txBody>
          <a:bodyPr/>
          <a:lstStyle/>
          <a:p>
            <a:fld id="{802E07E8-E437-4A6D-803B-09F24E35FE40}" type="slidenum">
              <a:rPr lang="en-US" smtClean="0"/>
              <a:t>100</a:t>
            </a:fld>
            <a:endParaRPr lang="en-US" dirty="0"/>
          </a:p>
        </p:txBody>
      </p:sp>
      <p:pic>
        <p:nvPicPr>
          <p:cNvPr id="6" name="Picture 5">
            <a:extLst>
              <a:ext uri="{FF2B5EF4-FFF2-40B4-BE49-F238E27FC236}">
                <a16:creationId xmlns:a16="http://schemas.microsoft.com/office/drawing/2014/main" id="{7653B3CE-0E5A-4613-AFA8-D9F8996CF5A0}"/>
              </a:ext>
            </a:extLst>
          </p:cNvPr>
          <p:cNvPicPr>
            <a:picLocks noChangeAspect="1"/>
          </p:cNvPicPr>
          <p:nvPr/>
        </p:nvPicPr>
        <p:blipFill>
          <a:blip r:embed="rId2"/>
          <a:stretch>
            <a:fillRect/>
          </a:stretch>
        </p:blipFill>
        <p:spPr>
          <a:xfrm>
            <a:off x="506437" y="1690687"/>
            <a:ext cx="10958731" cy="4802187"/>
          </a:xfrm>
          <a:prstGeom prst="rect">
            <a:avLst/>
          </a:prstGeom>
        </p:spPr>
      </p:pic>
    </p:spTree>
    <p:extLst>
      <p:ext uri="{BB962C8B-B14F-4D97-AF65-F5344CB8AC3E}">
        <p14:creationId xmlns:p14="http://schemas.microsoft.com/office/powerpoint/2010/main" val="240152220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B373D-C33F-4AF1-8F2E-94C7B44D0B8C}"/>
              </a:ext>
            </a:extLst>
          </p:cNvPr>
          <p:cNvSpPr>
            <a:spLocks noGrp="1"/>
          </p:cNvSpPr>
          <p:nvPr>
            <p:ph type="title"/>
          </p:nvPr>
        </p:nvSpPr>
        <p:spPr/>
        <p:txBody>
          <a:bodyPr/>
          <a:lstStyle/>
          <a:p>
            <a:r>
              <a:rPr lang="en-GB" dirty="0"/>
              <a:t>Using Grid Search </a:t>
            </a:r>
          </a:p>
        </p:txBody>
      </p:sp>
      <p:pic>
        <p:nvPicPr>
          <p:cNvPr id="6" name="Content Placeholder 5">
            <a:extLst>
              <a:ext uri="{FF2B5EF4-FFF2-40B4-BE49-F238E27FC236}">
                <a16:creationId xmlns:a16="http://schemas.microsoft.com/office/drawing/2014/main" id="{3A324359-58D3-4C40-93CC-F1570473F085}"/>
              </a:ext>
            </a:extLst>
          </p:cNvPr>
          <p:cNvPicPr>
            <a:picLocks noGrp="1" noChangeAspect="1"/>
          </p:cNvPicPr>
          <p:nvPr>
            <p:ph idx="1"/>
          </p:nvPr>
        </p:nvPicPr>
        <p:blipFill>
          <a:blip r:embed="rId2"/>
          <a:stretch>
            <a:fillRect/>
          </a:stretch>
        </p:blipFill>
        <p:spPr>
          <a:xfrm>
            <a:off x="958434" y="1946384"/>
            <a:ext cx="8995349" cy="2076975"/>
          </a:xfrm>
          <a:prstGeom prst="rect">
            <a:avLst/>
          </a:prstGeom>
        </p:spPr>
      </p:pic>
      <p:sp>
        <p:nvSpPr>
          <p:cNvPr id="4" name="Date Placeholder 3">
            <a:extLst>
              <a:ext uri="{FF2B5EF4-FFF2-40B4-BE49-F238E27FC236}">
                <a16:creationId xmlns:a16="http://schemas.microsoft.com/office/drawing/2014/main" id="{496DC3A8-9321-41EE-A71B-332FA1431394}"/>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EE13EC1C-D5F8-4922-8565-1CA1F0777DD9}"/>
              </a:ext>
            </a:extLst>
          </p:cNvPr>
          <p:cNvSpPr>
            <a:spLocks noGrp="1"/>
          </p:cNvSpPr>
          <p:nvPr>
            <p:ph type="sldNum" sz="quarter" idx="12"/>
          </p:nvPr>
        </p:nvSpPr>
        <p:spPr/>
        <p:txBody>
          <a:bodyPr/>
          <a:lstStyle/>
          <a:p>
            <a:fld id="{802E07E8-E437-4A6D-803B-09F24E35FE40}" type="slidenum">
              <a:rPr lang="en-US" smtClean="0"/>
              <a:t>101</a:t>
            </a:fld>
            <a:endParaRPr lang="en-US" dirty="0"/>
          </a:p>
        </p:txBody>
      </p:sp>
    </p:spTree>
    <p:extLst>
      <p:ext uri="{BB962C8B-B14F-4D97-AF65-F5344CB8AC3E}">
        <p14:creationId xmlns:p14="http://schemas.microsoft.com/office/powerpoint/2010/main" val="74933481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7111E-5B6B-47D6-B8F5-8A267B3EECC9}"/>
              </a:ext>
            </a:extLst>
          </p:cNvPr>
          <p:cNvSpPr>
            <a:spLocks noGrp="1"/>
          </p:cNvSpPr>
          <p:nvPr>
            <p:ph type="title"/>
          </p:nvPr>
        </p:nvSpPr>
        <p:spPr/>
        <p:txBody>
          <a:bodyPr/>
          <a:lstStyle/>
          <a:p>
            <a:r>
              <a:rPr lang="en-GB" dirty="0"/>
              <a:t>Grid Search ARIMA </a:t>
            </a:r>
          </a:p>
        </p:txBody>
      </p:sp>
      <p:sp>
        <p:nvSpPr>
          <p:cNvPr id="4" name="Date Placeholder 3">
            <a:extLst>
              <a:ext uri="{FF2B5EF4-FFF2-40B4-BE49-F238E27FC236}">
                <a16:creationId xmlns:a16="http://schemas.microsoft.com/office/drawing/2014/main" id="{ABFA4943-9DA8-4242-A33B-C2E999371217}"/>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CD1DB148-88C6-48AB-8D66-2E5568591A8A}"/>
              </a:ext>
            </a:extLst>
          </p:cNvPr>
          <p:cNvSpPr>
            <a:spLocks noGrp="1"/>
          </p:cNvSpPr>
          <p:nvPr>
            <p:ph type="sldNum" sz="quarter" idx="12"/>
          </p:nvPr>
        </p:nvSpPr>
        <p:spPr/>
        <p:txBody>
          <a:bodyPr/>
          <a:lstStyle/>
          <a:p>
            <a:fld id="{802E07E8-E437-4A6D-803B-09F24E35FE40}" type="slidenum">
              <a:rPr lang="en-US" smtClean="0"/>
              <a:t>102</a:t>
            </a:fld>
            <a:endParaRPr lang="en-US" dirty="0"/>
          </a:p>
        </p:txBody>
      </p:sp>
      <p:pic>
        <p:nvPicPr>
          <p:cNvPr id="6" name="Picture 5">
            <a:extLst>
              <a:ext uri="{FF2B5EF4-FFF2-40B4-BE49-F238E27FC236}">
                <a16:creationId xmlns:a16="http://schemas.microsoft.com/office/drawing/2014/main" id="{6C742E23-03EB-444B-BBE9-CDA134625854}"/>
              </a:ext>
            </a:extLst>
          </p:cNvPr>
          <p:cNvPicPr>
            <a:picLocks noChangeAspect="1"/>
          </p:cNvPicPr>
          <p:nvPr/>
        </p:nvPicPr>
        <p:blipFill>
          <a:blip r:embed="rId2"/>
          <a:stretch>
            <a:fillRect/>
          </a:stretch>
        </p:blipFill>
        <p:spPr>
          <a:xfrm>
            <a:off x="1127263" y="1365250"/>
            <a:ext cx="3162300" cy="4991100"/>
          </a:xfrm>
          <a:prstGeom prst="rect">
            <a:avLst/>
          </a:prstGeom>
        </p:spPr>
      </p:pic>
    </p:spTree>
    <p:extLst>
      <p:ext uri="{BB962C8B-B14F-4D97-AF65-F5344CB8AC3E}">
        <p14:creationId xmlns:p14="http://schemas.microsoft.com/office/powerpoint/2010/main" val="263964317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56C19-C33C-4D07-B1E3-C42CD48C6E54}"/>
              </a:ext>
            </a:extLst>
          </p:cNvPr>
          <p:cNvSpPr>
            <a:spLocks noGrp="1"/>
          </p:cNvSpPr>
          <p:nvPr>
            <p:ph type="title"/>
          </p:nvPr>
        </p:nvSpPr>
        <p:spPr/>
        <p:txBody>
          <a:bodyPr/>
          <a:lstStyle/>
          <a:p>
            <a:r>
              <a:rPr lang="en-GB" dirty="0"/>
              <a:t>Way Forward </a:t>
            </a:r>
          </a:p>
        </p:txBody>
      </p:sp>
      <p:sp>
        <p:nvSpPr>
          <p:cNvPr id="3" name="Content Placeholder 2">
            <a:extLst>
              <a:ext uri="{FF2B5EF4-FFF2-40B4-BE49-F238E27FC236}">
                <a16:creationId xmlns:a16="http://schemas.microsoft.com/office/drawing/2014/main" id="{7B1BB562-0339-44EA-B672-71DDE73C68A9}"/>
              </a:ext>
            </a:extLst>
          </p:cNvPr>
          <p:cNvSpPr>
            <a:spLocks noGrp="1"/>
          </p:cNvSpPr>
          <p:nvPr>
            <p:ph idx="1"/>
          </p:nvPr>
        </p:nvSpPr>
        <p:spPr/>
        <p:txBody>
          <a:bodyPr/>
          <a:lstStyle/>
          <a:p>
            <a:r>
              <a:rPr lang="en-US" dirty="0">
                <a:hlinkClick r:id="rId2"/>
              </a:rPr>
              <a:t>11 Classical Time Series Forecasting Methods</a:t>
            </a:r>
          </a:p>
          <a:p>
            <a:r>
              <a:rPr lang="en-US" dirty="0">
                <a:hlinkClick r:id="rId3"/>
              </a:rPr>
              <a:t>How Time Series Forecasting is different from Machine Learning  </a:t>
            </a:r>
            <a:endParaRPr lang="en-US" dirty="0"/>
          </a:p>
          <a:p>
            <a:r>
              <a:rPr lang="en-US" dirty="0"/>
              <a:t>Advance Time Series Forecasting Models ( SARIMA , SARIMAX)</a:t>
            </a:r>
          </a:p>
          <a:p>
            <a:r>
              <a:rPr lang="en-US" dirty="0">
                <a:hlinkClick r:id="rId4"/>
              </a:rPr>
              <a:t>Stock Market Prediction using Facebook Prophet API</a:t>
            </a:r>
            <a:endParaRPr lang="en-US" dirty="0"/>
          </a:p>
          <a:p>
            <a:r>
              <a:rPr lang="en-US" dirty="0"/>
              <a:t>Time Series Forecasting using Deep Learning ( RNN, LSTM)</a:t>
            </a:r>
          </a:p>
          <a:p>
            <a:endParaRPr lang="en-US" dirty="0"/>
          </a:p>
          <a:p>
            <a:pPr marL="0" indent="0">
              <a:buNone/>
            </a:pPr>
            <a:endParaRPr lang="en-GB" dirty="0"/>
          </a:p>
        </p:txBody>
      </p:sp>
      <p:sp>
        <p:nvSpPr>
          <p:cNvPr id="4" name="Date Placeholder 3">
            <a:extLst>
              <a:ext uri="{FF2B5EF4-FFF2-40B4-BE49-F238E27FC236}">
                <a16:creationId xmlns:a16="http://schemas.microsoft.com/office/drawing/2014/main" id="{1D41D4A4-AA3F-4B29-B0B2-67AA7BBE6722}"/>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62D99079-BFCC-4FDF-8963-B95EC1FBDB22}"/>
              </a:ext>
            </a:extLst>
          </p:cNvPr>
          <p:cNvSpPr>
            <a:spLocks noGrp="1"/>
          </p:cNvSpPr>
          <p:nvPr>
            <p:ph type="sldNum" sz="quarter" idx="12"/>
          </p:nvPr>
        </p:nvSpPr>
        <p:spPr/>
        <p:txBody>
          <a:bodyPr/>
          <a:lstStyle/>
          <a:p>
            <a:fld id="{802E07E8-E437-4A6D-803B-09F24E35FE40}" type="slidenum">
              <a:rPr lang="en-US" smtClean="0"/>
              <a:t>103</a:t>
            </a:fld>
            <a:endParaRPr lang="en-US" dirty="0"/>
          </a:p>
        </p:txBody>
      </p:sp>
    </p:spTree>
    <p:extLst>
      <p:ext uri="{BB962C8B-B14F-4D97-AF65-F5344CB8AC3E}">
        <p14:creationId xmlns:p14="http://schemas.microsoft.com/office/powerpoint/2010/main" val="1471613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2731A8-E4E6-40D9-8340-E4246C8BF02E}"/>
              </a:ext>
            </a:extLst>
          </p:cNvPr>
          <p:cNvSpPr>
            <a:spLocks noGrp="1"/>
          </p:cNvSpPr>
          <p:nvPr>
            <p:ph type="title"/>
          </p:nvPr>
        </p:nvSpPr>
        <p:spPr>
          <a:xfrm>
            <a:off x="686834" y="591344"/>
            <a:ext cx="3200400" cy="5585619"/>
          </a:xfrm>
        </p:spPr>
        <p:txBody>
          <a:bodyPr>
            <a:normAutofit/>
          </a:bodyPr>
          <a:lstStyle/>
          <a:p>
            <a:r>
              <a:rPr lang="en-GB" sz="3700">
                <a:solidFill>
                  <a:srgbClr val="FFFFFF"/>
                </a:solidFill>
              </a:rPr>
              <a:t>Autocorrelation </a:t>
            </a:r>
          </a:p>
        </p:txBody>
      </p:sp>
      <p:sp>
        <p:nvSpPr>
          <p:cNvPr id="4" name="Date Placeholder 3">
            <a:extLst>
              <a:ext uri="{FF2B5EF4-FFF2-40B4-BE49-F238E27FC236}">
                <a16:creationId xmlns:a16="http://schemas.microsoft.com/office/drawing/2014/main" id="{0A4EF4DB-AD6F-4E67-9FCE-CBDD1964AAE1}"/>
              </a:ext>
            </a:extLst>
          </p:cNvPr>
          <p:cNvSpPr>
            <a:spLocks noGrp="1"/>
          </p:cNvSpPr>
          <p:nvPr>
            <p:ph type="dt" sz="half" idx="10"/>
          </p:nvPr>
        </p:nvSpPr>
        <p:spPr>
          <a:xfrm>
            <a:off x="838200" y="6356350"/>
            <a:ext cx="2743200" cy="365125"/>
          </a:xfrm>
        </p:spPr>
        <p:txBody>
          <a:bodyPr>
            <a:normAutofit/>
          </a:bodyPr>
          <a:lstStyle/>
          <a:p>
            <a:pPr>
              <a:spcAft>
                <a:spcPts val="600"/>
              </a:spcAft>
            </a:pPr>
            <a:fld id="{D2948097-27B5-4582-A309-6310D2B2FB06}" type="datetime1">
              <a:rPr lang="en-US">
                <a:solidFill>
                  <a:srgbClr val="FFFFFF"/>
                </a:solidFill>
              </a:rPr>
              <a:pPr>
                <a:spcAft>
                  <a:spcPts val="600"/>
                </a:spcAft>
              </a:pPr>
              <a:t>4/18/2021</a:t>
            </a:fld>
            <a:endParaRPr lang="en-US">
              <a:solidFill>
                <a:srgbClr val="FFFFFF"/>
              </a:solidFill>
            </a:endParaRPr>
          </a:p>
        </p:txBody>
      </p:sp>
      <p:sp>
        <p:nvSpPr>
          <p:cNvPr id="5" name="Slide Number Placeholder 4">
            <a:extLst>
              <a:ext uri="{FF2B5EF4-FFF2-40B4-BE49-F238E27FC236}">
                <a16:creationId xmlns:a16="http://schemas.microsoft.com/office/drawing/2014/main" id="{BE69AD2C-0C96-449A-85D7-C8272B913182}"/>
              </a:ext>
            </a:extLst>
          </p:cNvPr>
          <p:cNvSpPr>
            <a:spLocks noGrp="1"/>
          </p:cNvSpPr>
          <p:nvPr>
            <p:ph type="sldNum" sz="quarter" idx="12"/>
          </p:nvPr>
        </p:nvSpPr>
        <p:spPr>
          <a:xfrm>
            <a:off x="9819860" y="6356350"/>
            <a:ext cx="1533939" cy="365125"/>
          </a:xfrm>
        </p:spPr>
        <p:txBody>
          <a:bodyPr>
            <a:normAutofit/>
          </a:bodyPr>
          <a:lstStyle/>
          <a:p>
            <a:pPr>
              <a:spcAft>
                <a:spcPts val="600"/>
              </a:spcAft>
            </a:pPr>
            <a:fld id="{802E07E8-E437-4A6D-803B-09F24E35FE40}" type="slidenum">
              <a:rPr lang="en-US" smtClean="0"/>
              <a:pPr>
                <a:spcAft>
                  <a:spcPts val="600"/>
                </a:spcAft>
              </a:pPr>
              <a:t>11</a:t>
            </a:fld>
            <a:endParaRPr lang="en-US"/>
          </a:p>
        </p:txBody>
      </p:sp>
      <p:sp>
        <p:nvSpPr>
          <p:cNvPr id="3" name="Content Placeholder 2">
            <a:extLst>
              <a:ext uri="{FF2B5EF4-FFF2-40B4-BE49-F238E27FC236}">
                <a16:creationId xmlns:a16="http://schemas.microsoft.com/office/drawing/2014/main" id="{5BC01961-7FC5-47A9-9FEF-02450E3F2935}"/>
              </a:ext>
            </a:extLst>
          </p:cNvPr>
          <p:cNvSpPr>
            <a:spLocks noGrp="1"/>
          </p:cNvSpPr>
          <p:nvPr>
            <p:ph idx="1"/>
          </p:nvPr>
        </p:nvSpPr>
        <p:spPr>
          <a:xfrm>
            <a:off x="686834" y="591344"/>
            <a:ext cx="10666965" cy="5585619"/>
          </a:xfrm>
          <a:solidFill>
            <a:schemeClr val="accent2"/>
          </a:solidFill>
        </p:spPr>
        <p:txBody>
          <a:bodyPr anchor="ctr">
            <a:normAutofit/>
          </a:bodyPr>
          <a:lstStyle/>
          <a:p>
            <a:r>
              <a:rPr lang="en-US" sz="3600" dirty="0"/>
              <a:t>The stronger the correlation between the output variable and a specific lagged variable, the more </a:t>
            </a:r>
            <a:r>
              <a:rPr lang="en-US" sz="3600" b="1" dirty="0"/>
              <a:t>weight </a:t>
            </a:r>
            <a:r>
              <a:rPr lang="en-US" sz="3600" dirty="0"/>
              <a:t>that autoregression model can put on that variable when modeling.</a:t>
            </a:r>
          </a:p>
          <a:p>
            <a:r>
              <a:rPr lang="en-US" sz="3600" dirty="0"/>
              <a:t>Because the correlation is calculated between the variable and itself at previous time steps, it is called an </a:t>
            </a:r>
            <a:r>
              <a:rPr lang="en-US" sz="3600" b="1" dirty="0"/>
              <a:t>autocorrelation.</a:t>
            </a:r>
          </a:p>
          <a:p>
            <a:r>
              <a:rPr lang="en-US" sz="3600" dirty="0"/>
              <a:t> It is also called </a:t>
            </a:r>
            <a:r>
              <a:rPr lang="en-US" sz="3600" b="1" dirty="0"/>
              <a:t>serial correlation</a:t>
            </a:r>
            <a:r>
              <a:rPr lang="en-US" sz="3600" dirty="0"/>
              <a:t> because of the sequenced structure of time series data.</a:t>
            </a:r>
            <a:endParaRPr lang="en-GB" sz="3600" dirty="0"/>
          </a:p>
        </p:txBody>
      </p:sp>
    </p:spTree>
    <p:extLst>
      <p:ext uri="{BB962C8B-B14F-4D97-AF65-F5344CB8AC3E}">
        <p14:creationId xmlns:p14="http://schemas.microsoft.com/office/powerpoint/2010/main" val="37866631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0717B-F218-4C3E-A428-76D09E8B6C54}"/>
              </a:ext>
            </a:extLst>
          </p:cNvPr>
          <p:cNvSpPr>
            <a:spLocks noGrp="1"/>
          </p:cNvSpPr>
          <p:nvPr>
            <p:ph type="title"/>
          </p:nvPr>
        </p:nvSpPr>
        <p:spPr>
          <a:xfrm>
            <a:off x="686834" y="591344"/>
            <a:ext cx="3200400" cy="5585619"/>
          </a:xfrm>
        </p:spPr>
        <p:txBody>
          <a:bodyPr>
            <a:normAutofit/>
          </a:bodyPr>
          <a:lstStyle/>
          <a:p>
            <a:r>
              <a:rPr lang="en-GB" sz="3700">
                <a:solidFill>
                  <a:srgbClr val="FFFFFF"/>
                </a:solidFill>
              </a:rPr>
              <a:t>Autocorrelation</a:t>
            </a:r>
          </a:p>
        </p:txBody>
      </p:sp>
      <p:sp>
        <p:nvSpPr>
          <p:cNvPr id="4" name="Date Placeholder 3">
            <a:extLst>
              <a:ext uri="{FF2B5EF4-FFF2-40B4-BE49-F238E27FC236}">
                <a16:creationId xmlns:a16="http://schemas.microsoft.com/office/drawing/2014/main" id="{942D06AF-159A-4203-8D8B-0B3DAC9E291B}"/>
              </a:ext>
            </a:extLst>
          </p:cNvPr>
          <p:cNvSpPr>
            <a:spLocks noGrp="1"/>
          </p:cNvSpPr>
          <p:nvPr>
            <p:ph type="dt" sz="half" idx="10"/>
          </p:nvPr>
        </p:nvSpPr>
        <p:spPr>
          <a:xfrm>
            <a:off x="838200" y="6356350"/>
            <a:ext cx="2743200" cy="365125"/>
          </a:xfrm>
        </p:spPr>
        <p:txBody>
          <a:bodyPr>
            <a:normAutofit/>
          </a:bodyPr>
          <a:lstStyle/>
          <a:p>
            <a:pPr>
              <a:spcAft>
                <a:spcPts val="600"/>
              </a:spcAft>
            </a:pPr>
            <a:fld id="{D2948097-27B5-4582-A309-6310D2B2FB06}" type="datetime1">
              <a:rPr lang="en-US">
                <a:solidFill>
                  <a:srgbClr val="FFFFFF"/>
                </a:solidFill>
              </a:rPr>
              <a:pPr>
                <a:spcAft>
                  <a:spcPts val="600"/>
                </a:spcAft>
              </a:pPr>
              <a:t>4/18/2021</a:t>
            </a:fld>
            <a:endParaRPr lang="en-US">
              <a:solidFill>
                <a:srgbClr val="FFFFFF"/>
              </a:solidFill>
            </a:endParaRPr>
          </a:p>
        </p:txBody>
      </p:sp>
      <p:sp>
        <p:nvSpPr>
          <p:cNvPr id="5" name="Slide Number Placeholder 4">
            <a:extLst>
              <a:ext uri="{FF2B5EF4-FFF2-40B4-BE49-F238E27FC236}">
                <a16:creationId xmlns:a16="http://schemas.microsoft.com/office/drawing/2014/main" id="{9C38D089-DF8C-4DB4-BA48-C57FCFADB3BD}"/>
              </a:ext>
            </a:extLst>
          </p:cNvPr>
          <p:cNvSpPr>
            <a:spLocks noGrp="1"/>
          </p:cNvSpPr>
          <p:nvPr>
            <p:ph type="sldNum" sz="quarter" idx="12"/>
          </p:nvPr>
        </p:nvSpPr>
        <p:spPr>
          <a:xfrm>
            <a:off x="9819860" y="6356350"/>
            <a:ext cx="1533939" cy="365125"/>
          </a:xfrm>
        </p:spPr>
        <p:txBody>
          <a:bodyPr>
            <a:normAutofit/>
          </a:bodyPr>
          <a:lstStyle/>
          <a:p>
            <a:pPr>
              <a:spcAft>
                <a:spcPts val="600"/>
              </a:spcAft>
            </a:pPr>
            <a:fld id="{802E07E8-E437-4A6D-803B-09F24E35FE40}" type="slidenum">
              <a:rPr lang="en-US" smtClean="0"/>
              <a:pPr>
                <a:spcAft>
                  <a:spcPts val="600"/>
                </a:spcAft>
              </a:pPr>
              <a:t>12</a:t>
            </a:fld>
            <a:endParaRPr lang="en-US"/>
          </a:p>
        </p:txBody>
      </p:sp>
      <p:sp>
        <p:nvSpPr>
          <p:cNvPr id="3" name="Content Placeholder 2">
            <a:extLst>
              <a:ext uri="{FF2B5EF4-FFF2-40B4-BE49-F238E27FC236}">
                <a16:creationId xmlns:a16="http://schemas.microsoft.com/office/drawing/2014/main" id="{9C3A0C66-8610-4443-9051-EDCBAA2C3F77}"/>
              </a:ext>
            </a:extLst>
          </p:cNvPr>
          <p:cNvSpPr>
            <a:spLocks noGrp="1"/>
          </p:cNvSpPr>
          <p:nvPr>
            <p:ph idx="1"/>
          </p:nvPr>
        </p:nvSpPr>
        <p:spPr>
          <a:xfrm>
            <a:off x="686834" y="591344"/>
            <a:ext cx="10666965" cy="5585619"/>
          </a:xfrm>
          <a:solidFill>
            <a:schemeClr val="accent2"/>
          </a:solidFill>
        </p:spPr>
        <p:txBody>
          <a:bodyPr anchor="ctr">
            <a:normAutofit/>
          </a:bodyPr>
          <a:lstStyle/>
          <a:p>
            <a:r>
              <a:rPr lang="en-US" sz="3600" dirty="0"/>
              <a:t>The correlation statistics can also help to choose which lag variables will be useful in a model and which will not.</a:t>
            </a:r>
          </a:p>
          <a:p>
            <a:r>
              <a:rPr lang="en-US" sz="3600" dirty="0"/>
              <a:t> Interestingly, if all lag variables show low or no correlation with the output variable, then it suggests that the time series problem may not be predictable.</a:t>
            </a:r>
          </a:p>
          <a:p>
            <a:pPr marL="0" indent="0">
              <a:buNone/>
            </a:pPr>
            <a:endParaRPr lang="en-GB" sz="3600" dirty="0"/>
          </a:p>
        </p:txBody>
      </p:sp>
    </p:spTree>
    <p:extLst>
      <p:ext uri="{BB962C8B-B14F-4D97-AF65-F5344CB8AC3E}">
        <p14:creationId xmlns:p14="http://schemas.microsoft.com/office/powerpoint/2010/main" val="9344567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53C54E9-2688-4EFF-A2EC-53A89A57A70D}"/>
              </a:ext>
            </a:extLst>
          </p:cNvPr>
          <p:cNvPicPr>
            <a:picLocks noChangeAspect="1"/>
          </p:cNvPicPr>
          <p:nvPr/>
        </p:nvPicPr>
        <p:blipFill>
          <a:blip r:embed="rId2"/>
          <a:stretch>
            <a:fillRect/>
          </a:stretch>
        </p:blipFill>
        <p:spPr>
          <a:xfrm>
            <a:off x="838200" y="1085017"/>
            <a:ext cx="10683240" cy="5636458"/>
          </a:xfrm>
          <a:prstGeom prst="rect">
            <a:avLst/>
          </a:prstGeom>
        </p:spPr>
      </p:pic>
      <p:sp>
        <p:nvSpPr>
          <p:cNvPr id="4" name="Date Placeholder 3">
            <a:extLst>
              <a:ext uri="{FF2B5EF4-FFF2-40B4-BE49-F238E27FC236}">
                <a16:creationId xmlns:a16="http://schemas.microsoft.com/office/drawing/2014/main" id="{18209105-537D-419E-A22B-2DDA91B596A0}"/>
              </a:ext>
            </a:extLst>
          </p:cNvPr>
          <p:cNvSpPr>
            <a:spLocks noGrp="1"/>
          </p:cNvSpPr>
          <p:nvPr>
            <p:ph type="dt" sz="half" idx="10"/>
          </p:nvPr>
        </p:nvSpPr>
        <p:spPr>
          <a:xfrm>
            <a:off x="413657" y="6356350"/>
            <a:ext cx="1480457" cy="365125"/>
          </a:xfrm>
        </p:spPr>
        <p:txBody>
          <a:bodyPr vert="horz" lIns="91440" tIns="45720" rIns="91440" bIns="45720" rtlCol="0" anchor="ctr">
            <a:normAutofit/>
          </a:bodyPr>
          <a:lstStyle/>
          <a:p>
            <a:pPr>
              <a:spcAft>
                <a:spcPts val="600"/>
              </a:spcAft>
            </a:pPr>
            <a:fld id="{D2948097-27B5-4582-A309-6310D2B2FB06}" type="datetime1">
              <a:rPr lang="en-US">
                <a:solidFill>
                  <a:srgbClr val="FFFFFF"/>
                </a:solidFill>
              </a:rPr>
              <a:pPr>
                <a:spcAft>
                  <a:spcPts val="600"/>
                </a:spcAft>
              </a:pPr>
              <a:t>4/18/2021</a:t>
            </a:fld>
            <a:endParaRPr lang="en-US">
              <a:solidFill>
                <a:srgbClr val="FFFFFF"/>
              </a:solidFill>
            </a:endParaRPr>
          </a:p>
        </p:txBody>
      </p:sp>
      <p:sp>
        <p:nvSpPr>
          <p:cNvPr id="5" name="Slide Number Placeholder 4">
            <a:extLst>
              <a:ext uri="{FF2B5EF4-FFF2-40B4-BE49-F238E27FC236}">
                <a16:creationId xmlns:a16="http://schemas.microsoft.com/office/drawing/2014/main" id="{C7D03454-3E8B-4576-A7A0-08A06AFCCB5D}"/>
              </a:ext>
            </a:extLst>
          </p:cNvPr>
          <p:cNvSpPr>
            <a:spLocks noGrp="1"/>
          </p:cNvSpPr>
          <p:nvPr>
            <p:ph type="sldNum" sz="quarter" idx="12"/>
          </p:nvPr>
        </p:nvSpPr>
        <p:spPr>
          <a:xfrm>
            <a:off x="11310257" y="6356350"/>
            <a:ext cx="560009" cy="365125"/>
          </a:xfrm>
        </p:spPr>
        <p:txBody>
          <a:bodyPr vert="horz" lIns="91440" tIns="45720" rIns="91440" bIns="45720" rtlCol="0" anchor="ctr">
            <a:normAutofit/>
          </a:bodyPr>
          <a:lstStyle/>
          <a:p>
            <a:pPr>
              <a:spcAft>
                <a:spcPts val="600"/>
              </a:spcAft>
            </a:pPr>
            <a:fld id="{802E07E8-E437-4A6D-803B-09F24E35FE40}" type="slidenum">
              <a:rPr lang="en-US">
                <a:solidFill>
                  <a:srgbClr val="898989"/>
                </a:solidFill>
              </a:rPr>
              <a:pPr>
                <a:spcAft>
                  <a:spcPts val="600"/>
                </a:spcAft>
              </a:pPr>
              <a:t>13</a:t>
            </a:fld>
            <a:endParaRPr lang="en-US">
              <a:solidFill>
                <a:srgbClr val="898989"/>
              </a:solidFill>
            </a:endParaRPr>
          </a:p>
        </p:txBody>
      </p:sp>
      <p:sp>
        <p:nvSpPr>
          <p:cNvPr id="9" name="Title 8">
            <a:extLst>
              <a:ext uri="{FF2B5EF4-FFF2-40B4-BE49-F238E27FC236}">
                <a16:creationId xmlns:a16="http://schemas.microsoft.com/office/drawing/2014/main" id="{AC710EAA-8B36-4A4B-9C20-82FBFF2BB952}"/>
              </a:ext>
            </a:extLst>
          </p:cNvPr>
          <p:cNvSpPr>
            <a:spLocks noGrp="1"/>
          </p:cNvSpPr>
          <p:nvPr>
            <p:ph type="title"/>
          </p:nvPr>
        </p:nvSpPr>
        <p:spPr>
          <a:xfrm>
            <a:off x="838200" y="-115425"/>
            <a:ext cx="10515600" cy="1325563"/>
          </a:xfrm>
        </p:spPr>
        <p:txBody>
          <a:bodyPr/>
          <a:lstStyle/>
          <a:p>
            <a:r>
              <a:rPr lang="en-US" dirty="0"/>
              <a:t>AR Check</a:t>
            </a:r>
          </a:p>
        </p:txBody>
      </p:sp>
    </p:spTree>
    <p:extLst>
      <p:ext uri="{BB962C8B-B14F-4D97-AF65-F5344CB8AC3E}">
        <p14:creationId xmlns:p14="http://schemas.microsoft.com/office/powerpoint/2010/main" val="24705486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DA1CC-E095-4D5F-B283-8BFE6C5CC9E0}"/>
              </a:ext>
            </a:extLst>
          </p:cNvPr>
          <p:cNvSpPr>
            <a:spLocks noGrp="1"/>
          </p:cNvSpPr>
          <p:nvPr>
            <p:ph type="title"/>
          </p:nvPr>
        </p:nvSpPr>
        <p:spPr/>
        <p:txBody>
          <a:bodyPr/>
          <a:lstStyle/>
          <a:p>
            <a:r>
              <a:rPr lang="en-GB" dirty="0"/>
              <a:t>Calculating Correlation Coefficient</a:t>
            </a:r>
          </a:p>
        </p:txBody>
      </p:sp>
      <p:sp>
        <p:nvSpPr>
          <p:cNvPr id="3" name="Content Placeholder 2">
            <a:extLst>
              <a:ext uri="{FF2B5EF4-FFF2-40B4-BE49-F238E27FC236}">
                <a16:creationId xmlns:a16="http://schemas.microsoft.com/office/drawing/2014/main" id="{387ED273-EC83-4072-8904-DF2A794E4AF5}"/>
              </a:ext>
            </a:extLst>
          </p:cNvPr>
          <p:cNvSpPr>
            <a:spLocks noGrp="1"/>
          </p:cNvSpPr>
          <p:nvPr>
            <p:ph idx="1"/>
          </p:nvPr>
        </p:nvSpPr>
        <p:spPr/>
        <p:txBody>
          <a:bodyPr/>
          <a:lstStyle/>
          <a:p>
            <a:r>
              <a:rPr lang="en-GB" dirty="0"/>
              <a:t>We can use Pearson’s  Correlation Co-efficient to check the correlation between a signal and its different lags.</a:t>
            </a:r>
          </a:p>
          <a:p>
            <a:pPr lvl="1"/>
            <a:endParaRPr lang="en-GB" dirty="0"/>
          </a:p>
        </p:txBody>
      </p:sp>
      <p:sp>
        <p:nvSpPr>
          <p:cNvPr id="4" name="Date Placeholder 3">
            <a:extLst>
              <a:ext uri="{FF2B5EF4-FFF2-40B4-BE49-F238E27FC236}">
                <a16:creationId xmlns:a16="http://schemas.microsoft.com/office/drawing/2014/main" id="{B3CECAAE-61F3-4CCC-BE67-DC069AC9F601}"/>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A0CFCC87-7B46-4C48-A635-B0FB17070062}"/>
              </a:ext>
            </a:extLst>
          </p:cNvPr>
          <p:cNvSpPr>
            <a:spLocks noGrp="1"/>
          </p:cNvSpPr>
          <p:nvPr>
            <p:ph type="sldNum" sz="quarter" idx="12"/>
          </p:nvPr>
        </p:nvSpPr>
        <p:spPr/>
        <p:txBody>
          <a:bodyPr/>
          <a:lstStyle/>
          <a:p>
            <a:fld id="{802E07E8-E437-4A6D-803B-09F24E35FE40}" type="slidenum">
              <a:rPr lang="en-US" smtClean="0"/>
              <a:t>14</a:t>
            </a:fld>
            <a:endParaRPr lang="en-US" dirty="0"/>
          </a:p>
        </p:txBody>
      </p:sp>
      <p:pic>
        <p:nvPicPr>
          <p:cNvPr id="6" name="Picture 5">
            <a:extLst>
              <a:ext uri="{FF2B5EF4-FFF2-40B4-BE49-F238E27FC236}">
                <a16:creationId xmlns:a16="http://schemas.microsoft.com/office/drawing/2014/main" id="{774E4797-8560-4166-B25C-B11DE94ABD57}"/>
              </a:ext>
            </a:extLst>
          </p:cNvPr>
          <p:cNvPicPr>
            <a:picLocks noChangeAspect="1"/>
          </p:cNvPicPr>
          <p:nvPr/>
        </p:nvPicPr>
        <p:blipFill>
          <a:blip r:embed="rId2"/>
          <a:stretch>
            <a:fillRect/>
          </a:stretch>
        </p:blipFill>
        <p:spPr>
          <a:xfrm>
            <a:off x="1194801" y="2918301"/>
            <a:ext cx="9507592" cy="2300813"/>
          </a:xfrm>
          <a:prstGeom prst="rect">
            <a:avLst/>
          </a:prstGeom>
        </p:spPr>
      </p:pic>
    </p:spTree>
    <p:extLst>
      <p:ext uri="{BB962C8B-B14F-4D97-AF65-F5344CB8AC3E}">
        <p14:creationId xmlns:p14="http://schemas.microsoft.com/office/powerpoint/2010/main" val="25529794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2DCCE-DD14-4401-9940-D96E5872B47F}"/>
              </a:ext>
            </a:extLst>
          </p:cNvPr>
          <p:cNvSpPr>
            <a:spLocks noGrp="1"/>
          </p:cNvSpPr>
          <p:nvPr>
            <p:ph type="title"/>
          </p:nvPr>
        </p:nvSpPr>
        <p:spPr/>
        <p:txBody>
          <a:bodyPr/>
          <a:lstStyle/>
          <a:p>
            <a:r>
              <a:rPr lang="en-GB" dirty="0"/>
              <a:t>Calculating Correlation Coefficient</a:t>
            </a:r>
          </a:p>
        </p:txBody>
      </p:sp>
      <p:sp>
        <p:nvSpPr>
          <p:cNvPr id="4" name="Date Placeholder 3">
            <a:extLst>
              <a:ext uri="{FF2B5EF4-FFF2-40B4-BE49-F238E27FC236}">
                <a16:creationId xmlns:a16="http://schemas.microsoft.com/office/drawing/2014/main" id="{A6736485-EE26-42F0-BF6D-D3FBA96F32A7}"/>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2E24D955-423C-4E52-B9F9-ECD02E90EAD0}"/>
              </a:ext>
            </a:extLst>
          </p:cNvPr>
          <p:cNvSpPr>
            <a:spLocks noGrp="1"/>
          </p:cNvSpPr>
          <p:nvPr>
            <p:ph type="sldNum" sz="quarter" idx="12"/>
          </p:nvPr>
        </p:nvSpPr>
        <p:spPr/>
        <p:txBody>
          <a:bodyPr/>
          <a:lstStyle/>
          <a:p>
            <a:fld id="{802E07E8-E437-4A6D-803B-09F24E35FE40}" type="slidenum">
              <a:rPr lang="en-US" smtClean="0"/>
              <a:t>15</a:t>
            </a:fld>
            <a:endParaRPr lang="en-US" dirty="0"/>
          </a:p>
        </p:txBody>
      </p:sp>
      <p:pic>
        <p:nvPicPr>
          <p:cNvPr id="6" name="Picture 5">
            <a:extLst>
              <a:ext uri="{FF2B5EF4-FFF2-40B4-BE49-F238E27FC236}">
                <a16:creationId xmlns:a16="http://schemas.microsoft.com/office/drawing/2014/main" id="{1C01ABBD-6322-44AB-8153-3DA5C18244C1}"/>
              </a:ext>
            </a:extLst>
          </p:cNvPr>
          <p:cNvPicPr>
            <a:picLocks noChangeAspect="1"/>
          </p:cNvPicPr>
          <p:nvPr/>
        </p:nvPicPr>
        <p:blipFill>
          <a:blip r:embed="rId2"/>
          <a:stretch>
            <a:fillRect/>
          </a:stretch>
        </p:blipFill>
        <p:spPr>
          <a:xfrm>
            <a:off x="1311344" y="2063291"/>
            <a:ext cx="9569312" cy="2788322"/>
          </a:xfrm>
          <a:prstGeom prst="rect">
            <a:avLst/>
          </a:prstGeom>
        </p:spPr>
      </p:pic>
    </p:spTree>
    <p:extLst>
      <p:ext uri="{BB962C8B-B14F-4D97-AF65-F5344CB8AC3E}">
        <p14:creationId xmlns:p14="http://schemas.microsoft.com/office/powerpoint/2010/main" val="35372969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A6DC9-4F63-42D7-977C-723DF4BDF70A}"/>
              </a:ext>
            </a:extLst>
          </p:cNvPr>
          <p:cNvSpPr>
            <a:spLocks noGrp="1"/>
          </p:cNvSpPr>
          <p:nvPr>
            <p:ph type="title"/>
          </p:nvPr>
        </p:nvSpPr>
        <p:spPr/>
        <p:txBody>
          <a:bodyPr/>
          <a:lstStyle/>
          <a:p>
            <a:r>
              <a:rPr lang="en-GB" dirty="0"/>
              <a:t>Autocorrelation Plots </a:t>
            </a:r>
          </a:p>
        </p:txBody>
      </p:sp>
      <p:sp>
        <p:nvSpPr>
          <p:cNvPr id="3" name="Content Placeholder 2">
            <a:extLst>
              <a:ext uri="{FF2B5EF4-FFF2-40B4-BE49-F238E27FC236}">
                <a16:creationId xmlns:a16="http://schemas.microsoft.com/office/drawing/2014/main" id="{C6E9B521-E4B8-4154-A35C-C534C6259A5E}"/>
              </a:ext>
            </a:extLst>
          </p:cNvPr>
          <p:cNvSpPr>
            <a:spLocks noGrp="1"/>
          </p:cNvSpPr>
          <p:nvPr>
            <p:ph idx="1"/>
          </p:nvPr>
        </p:nvSpPr>
        <p:spPr>
          <a:xfrm>
            <a:off x="669974" y="1586475"/>
            <a:ext cx="10852052" cy="4351338"/>
          </a:xfrm>
        </p:spPr>
        <p:txBody>
          <a:bodyPr>
            <a:normAutofit lnSpcReduction="10000"/>
          </a:bodyPr>
          <a:lstStyle/>
          <a:p>
            <a:r>
              <a:rPr lang="en-US" dirty="0"/>
              <a:t>We can plot the correlation coefficient for each lag variable. </a:t>
            </a:r>
          </a:p>
          <a:p>
            <a:r>
              <a:rPr lang="en-US" dirty="0"/>
              <a:t>We could manually calculate the correlation values for each lag variable and plot the result - </a:t>
            </a:r>
            <a:r>
              <a:rPr lang="en-US" b="1" dirty="0" err="1"/>
              <a:t>autocorrelation_plot</a:t>
            </a:r>
            <a:r>
              <a:rPr lang="en-US" b="1" dirty="0"/>
              <a:t>()</a:t>
            </a:r>
            <a:r>
              <a:rPr lang="en-US" dirty="0"/>
              <a:t> function.</a:t>
            </a:r>
          </a:p>
          <a:p>
            <a:r>
              <a:rPr lang="en-US" dirty="0"/>
              <a:t>The plot provides the lag number along the x-axis and the correlation coefficient value between -1 and 1 on the y-axis. </a:t>
            </a:r>
          </a:p>
          <a:p>
            <a:r>
              <a:rPr lang="en-US" dirty="0"/>
              <a:t>The plot also includes solid and dashed lines that indicate the 95% and 99% confidence interval for the correlation values.</a:t>
            </a:r>
          </a:p>
          <a:p>
            <a:r>
              <a:rPr lang="en-US" dirty="0"/>
              <a:t>Correlation values above these lines are more significant than those below the line, providing a threshold or cutoff for selecting more </a:t>
            </a:r>
            <a:r>
              <a:rPr lang="en-GB" dirty="0"/>
              <a:t>relevant lag values.</a:t>
            </a:r>
          </a:p>
        </p:txBody>
      </p:sp>
      <p:sp>
        <p:nvSpPr>
          <p:cNvPr id="4" name="Date Placeholder 3">
            <a:extLst>
              <a:ext uri="{FF2B5EF4-FFF2-40B4-BE49-F238E27FC236}">
                <a16:creationId xmlns:a16="http://schemas.microsoft.com/office/drawing/2014/main" id="{6C642CBE-8BE8-46EB-8EF0-315614BB1A2D}"/>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F9BEBF04-7522-444C-BC5B-37EC89591EAB}"/>
              </a:ext>
            </a:extLst>
          </p:cNvPr>
          <p:cNvSpPr>
            <a:spLocks noGrp="1"/>
          </p:cNvSpPr>
          <p:nvPr>
            <p:ph type="sldNum" sz="quarter" idx="12"/>
          </p:nvPr>
        </p:nvSpPr>
        <p:spPr/>
        <p:txBody>
          <a:bodyPr/>
          <a:lstStyle/>
          <a:p>
            <a:fld id="{802E07E8-E437-4A6D-803B-09F24E35FE40}" type="slidenum">
              <a:rPr lang="en-US" smtClean="0"/>
              <a:t>16</a:t>
            </a:fld>
            <a:endParaRPr lang="en-US" dirty="0"/>
          </a:p>
        </p:txBody>
      </p:sp>
    </p:spTree>
    <p:extLst>
      <p:ext uri="{BB962C8B-B14F-4D97-AF65-F5344CB8AC3E}">
        <p14:creationId xmlns:p14="http://schemas.microsoft.com/office/powerpoint/2010/main" val="11696848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5BDEA-A351-483A-92FD-60CA420D691A}"/>
              </a:ext>
            </a:extLst>
          </p:cNvPr>
          <p:cNvSpPr>
            <a:spLocks noGrp="1"/>
          </p:cNvSpPr>
          <p:nvPr>
            <p:ph type="title"/>
          </p:nvPr>
        </p:nvSpPr>
        <p:spPr/>
        <p:txBody>
          <a:bodyPr/>
          <a:lstStyle/>
          <a:p>
            <a:r>
              <a:rPr lang="en-GB" dirty="0"/>
              <a:t>Autocorrelation Plot</a:t>
            </a:r>
          </a:p>
        </p:txBody>
      </p:sp>
      <p:sp>
        <p:nvSpPr>
          <p:cNvPr id="4" name="Date Placeholder 3">
            <a:extLst>
              <a:ext uri="{FF2B5EF4-FFF2-40B4-BE49-F238E27FC236}">
                <a16:creationId xmlns:a16="http://schemas.microsoft.com/office/drawing/2014/main" id="{EEDE6E15-FACC-47E1-8C6B-D37205173D34}"/>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06CB1F87-9C6E-43B4-91B9-17C8488EBEB1}"/>
              </a:ext>
            </a:extLst>
          </p:cNvPr>
          <p:cNvSpPr>
            <a:spLocks noGrp="1"/>
          </p:cNvSpPr>
          <p:nvPr>
            <p:ph type="sldNum" sz="quarter" idx="12"/>
          </p:nvPr>
        </p:nvSpPr>
        <p:spPr/>
        <p:txBody>
          <a:bodyPr/>
          <a:lstStyle/>
          <a:p>
            <a:fld id="{802E07E8-E437-4A6D-803B-09F24E35FE40}" type="slidenum">
              <a:rPr lang="en-US" smtClean="0"/>
              <a:t>17</a:t>
            </a:fld>
            <a:endParaRPr lang="en-US" dirty="0"/>
          </a:p>
        </p:txBody>
      </p:sp>
      <p:pic>
        <p:nvPicPr>
          <p:cNvPr id="6" name="Picture 5">
            <a:extLst>
              <a:ext uri="{FF2B5EF4-FFF2-40B4-BE49-F238E27FC236}">
                <a16:creationId xmlns:a16="http://schemas.microsoft.com/office/drawing/2014/main" id="{0169DFA6-F4BC-4ACC-A73D-C5522C618C7F}"/>
              </a:ext>
            </a:extLst>
          </p:cNvPr>
          <p:cNvPicPr>
            <a:picLocks noChangeAspect="1"/>
          </p:cNvPicPr>
          <p:nvPr/>
        </p:nvPicPr>
        <p:blipFill>
          <a:blip r:embed="rId2"/>
          <a:stretch>
            <a:fillRect/>
          </a:stretch>
        </p:blipFill>
        <p:spPr>
          <a:xfrm>
            <a:off x="281354" y="1308295"/>
            <a:ext cx="11324493" cy="5413180"/>
          </a:xfrm>
          <a:prstGeom prst="rect">
            <a:avLst/>
          </a:prstGeom>
        </p:spPr>
      </p:pic>
    </p:spTree>
    <p:extLst>
      <p:ext uri="{BB962C8B-B14F-4D97-AF65-F5344CB8AC3E}">
        <p14:creationId xmlns:p14="http://schemas.microsoft.com/office/powerpoint/2010/main" val="9547445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984F5-8203-4D6A-AEBF-34094A6677C5}"/>
              </a:ext>
            </a:extLst>
          </p:cNvPr>
          <p:cNvSpPr>
            <a:spLocks noGrp="1"/>
          </p:cNvSpPr>
          <p:nvPr>
            <p:ph type="title"/>
          </p:nvPr>
        </p:nvSpPr>
        <p:spPr>
          <a:xfrm>
            <a:off x="8325852" y="1118937"/>
            <a:ext cx="3404937" cy="2683187"/>
          </a:xfrm>
        </p:spPr>
        <p:txBody>
          <a:bodyPr vert="horz" lIns="91440" tIns="45720" rIns="91440" bIns="45720" rtlCol="0" anchor="b">
            <a:normAutofit/>
          </a:bodyPr>
          <a:lstStyle/>
          <a:p>
            <a:r>
              <a:rPr lang="en-US" sz="3700" kern="1200">
                <a:solidFill>
                  <a:srgbClr val="FFFFFF"/>
                </a:solidFill>
                <a:latin typeface="+mj-lt"/>
                <a:ea typeface="+mj-ea"/>
                <a:cs typeface="+mj-cs"/>
              </a:rPr>
              <a:t>Autocorrelation – A Closer Look</a:t>
            </a:r>
          </a:p>
        </p:txBody>
      </p:sp>
      <p:sp>
        <p:nvSpPr>
          <p:cNvPr id="4" name="Date Placeholder 3">
            <a:extLst>
              <a:ext uri="{FF2B5EF4-FFF2-40B4-BE49-F238E27FC236}">
                <a16:creationId xmlns:a16="http://schemas.microsoft.com/office/drawing/2014/main" id="{F787E774-A965-49CE-9A1C-1E7FE64E8967}"/>
              </a:ext>
            </a:extLst>
          </p:cNvPr>
          <p:cNvSpPr>
            <a:spLocks noGrp="1"/>
          </p:cNvSpPr>
          <p:nvPr>
            <p:ph type="dt" sz="half" idx="10"/>
          </p:nvPr>
        </p:nvSpPr>
        <p:spPr>
          <a:xfrm>
            <a:off x="804672" y="338328"/>
            <a:ext cx="3108065" cy="314067"/>
          </a:xfrm>
        </p:spPr>
        <p:txBody>
          <a:bodyPr vert="horz" lIns="91440" tIns="45720" rIns="91440" bIns="45720" rtlCol="0" anchor="ctr">
            <a:normAutofit/>
          </a:bodyPr>
          <a:lstStyle/>
          <a:p>
            <a:pPr>
              <a:spcAft>
                <a:spcPts val="600"/>
              </a:spcAft>
            </a:pPr>
            <a:fld id="{D2948097-27B5-4582-A309-6310D2B2FB06}" type="datetime1">
              <a:rPr lang="en-US" sz="1100">
                <a:solidFill>
                  <a:srgbClr val="898989"/>
                </a:solidFill>
              </a:rPr>
              <a:pPr>
                <a:spcAft>
                  <a:spcPts val="600"/>
                </a:spcAft>
              </a:pPr>
              <a:t>4/18/2021</a:t>
            </a:fld>
            <a:endParaRPr lang="en-US" sz="1100">
              <a:solidFill>
                <a:srgbClr val="898989"/>
              </a:solidFill>
            </a:endParaRPr>
          </a:p>
        </p:txBody>
      </p:sp>
      <p:pic>
        <p:nvPicPr>
          <p:cNvPr id="6" name="Picture 5">
            <a:extLst>
              <a:ext uri="{FF2B5EF4-FFF2-40B4-BE49-F238E27FC236}">
                <a16:creationId xmlns:a16="http://schemas.microsoft.com/office/drawing/2014/main" id="{CB3797B6-0EF6-4848-80D9-AF6FA558B6AD}"/>
              </a:ext>
            </a:extLst>
          </p:cNvPr>
          <p:cNvPicPr>
            <a:picLocks noChangeAspect="1"/>
          </p:cNvPicPr>
          <p:nvPr/>
        </p:nvPicPr>
        <p:blipFill>
          <a:blip r:embed="rId2"/>
          <a:stretch>
            <a:fillRect/>
          </a:stretch>
        </p:blipFill>
        <p:spPr>
          <a:xfrm>
            <a:off x="804672" y="914401"/>
            <a:ext cx="10730836" cy="5605272"/>
          </a:xfrm>
          <a:prstGeom prst="rect">
            <a:avLst/>
          </a:prstGeom>
        </p:spPr>
      </p:pic>
      <p:sp>
        <p:nvSpPr>
          <p:cNvPr id="5" name="Slide Number Placeholder 4">
            <a:extLst>
              <a:ext uri="{FF2B5EF4-FFF2-40B4-BE49-F238E27FC236}">
                <a16:creationId xmlns:a16="http://schemas.microsoft.com/office/drawing/2014/main" id="{038BDA04-9551-44BB-B0E1-DE0E25FB3651}"/>
              </a:ext>
            </a:extLst>
          </p:cNvPr>
          <p:cNvSpPr>
            <a:spLocks noGrp="1"/>
          </p:cNvSpPr>
          <p:nvPr>
            <p:ph type="sldNum" sz="quarter" idx="12"/>
          </p:nvPr>
        </p:nvSpPr>
        <p:spPr>
          <a:xfrm>
            <a:off x="804672" y="6227064"/>
            <a:ext cx="570728" cy="314067"/>
          </a:xfrm>
        </p:spPr>
        <p:txBody>
          <a:bodyPr vert="horz" lIns="91440" tIns="45720" rIns="91440" bIns="45720" rtlCol="0" anchor="ctr">
            <a:normAutofit/>
          </a:bodyPr>
          <a:lstStyle/>
          <a:p>
            <a:pPr algn="l">
              <a:spcAft>
                <a:spcPts val="600"/>
              </a:spcAft>
            </a:pPr>
            <a:fld id="{802E07E8-E437-4A6D-803B-09F24E35FE40}" type="slidenum">
              <a:rPr lang="en-US" sz="1100">
                <a:solidFill>
                  <a:srgbClr val="898989"/>
                </a:solidFill>
              </a:rPr>
              <a:pPr algn="l">
                <a:spcAft>
                  <a:spcPts val="600"/>
                </a:spcAft>
              </a:pPr>
              <a:t>18</a:t>
            </a:fld>
            <a:endParaRPr lang="en-US" sz="1100">
              <a:solidFill>
                <a:srgbClr val="898989"/>
              </a:solidFill>
            </a:endParaRPr>
          </a:p>
        </p:txBody>
      </p:sp>
    </p:spTree>
    <p:extLst>
      <p:ext uri="{BB962C8B-B14F-4D97-AF65-F5344CB8AC3E}">
        <p14:creationId xmlns:p14="http://schemas.microsoft.com/office/powerpoint/2010/main" val="450154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C2104-35CE-4281-BF7E-D23B4E1E495B}"/>
              </a:ext>
            </a:extLst>
          </p:cNvPr>
          <p:cNvSpPr>
            <a:spLocks noGrp="1"/>
          </p:cNvSpPr>
          <p:nvPr>
            <p:ph type="title"/>
          </p:nvPr>
        </p:nvSpPr>
        <p:spPr>
          <a:xfrm>
            <a:off x="8325852" y="1118937"/>
            <a:ext cx="3404937" cy="2683187"/>
          </a:xfrm>
        </p:spPr>
        <p:txBody>
          <a:bodyPr vert="horz" lIns="91440" tIns="45720" rIns="91440" bIns="45720" rtlCol="0" anchor="b">
            <a:normAutofit/>
          </a:bodyPr>
          <a:lstStyle/>
          <a:p>
            <a:r>
              <a:rPr lang="en-US" sz="3700" kern="1200">
                <a:solidFill>
                  <a:srgbClr val="FFFFFF"/>
                </a:solidFill>
                <a:latin typeface="+mj-lt"/>
                <a:ea typeface="+mj-ea"/>
                <a:cs typeface="+mj-cs"/>
              </a:rPr>
              <a:t>Autocorrelation using statsmodel library </a:t>
            </a:r>
          </a:p>
        </p:txBody>
      </p:sp>
      <p:sp>
        <p:nvSpPr>
          <p:cNvPr id="4" name="Date Placeholder 3">
            <a:extLst>
              <a:ext uri="{FF2B5EF4-FFF2-40B4-BE49-F238E27FC236}">
                <a16:creationId xmlns:a16="http://schemas.microsoft.com/office/drawing/2014/main" id="{9408067D-99E0-4F01-9BAE-9C279189645E}"/>
              </a:ext>
            </a:extLst>
          </p:cNvPr>
          <p:cNvSpPr>
            <a:spLocks noGrp="1"/>
          </p:cNvSpPr>
          <p:nvPr>
            <p:ph type="dt" sz="half" idx="10"/>
          </p:nvPr>
        </p:nvSpPr>
        <p:spPr>
          <a:xfrm>
            <a:off x="804672" y="338328"/>
            <a:ext cx="3108065" cy="314067"/>
          </a:xfrm>
        </p:spPr>
        <p:txBody>
          <a:bodyPr vert="horz" lIns="91440" tIns="45720" rIns="91440" bIns="45720" rtlCol="0" anchor="ctr">
            <a:normAutofit/>
          </a:bodyPr>
          <a:lstStyle/>
          <a:p>
            <a:pPr>
              <a:spcAft>
                <a:spcPts val="600"/>
              </a:spcAft>
            </a:pPr>
            <a:fld id="{D2948097-27B5-4582-A309-6310D2B2FB06}" type="datetime1">
              <a:rPr lang="en-US" sz="1100">
                <a:solidFill>
                  <a:srgbClr val="898989"/>
                </a:solidFill>
              </a:rPr>
              <a:pPr>
                <a:spcAft>
                  <a:spcPts val="600"/>
                </a:spcAft>
              </a:pPr>
              <a:t>4/18/2021</a:t>
            </a:fld>
            <a:endParaRPr lang="en-US" sz="1100">
              <a:solidFill>
                <a:srgbClr val="898989"/>
              </a:solidFill>
            </a:endParaRPr>
          </a:p>
        </p:txBody>
      </p:sp>
      <p:pic>
        <p:nvPicPr>
          <p:cNvPr id="6" name="Picture 5">
            <a:extLst>
              <a:ext uri="{FF2B5EF4-FFF2-40B4-BE49-F238E27FC236}">
                <a16:creationId xmlns:a16="http://schemas.microsoft.com/office/drawing/2014/main" id="{3FBF3CBB-A60A-4B87-AD9B-B489072F5C7D}"/>
              </a:ext>
            </a:extLst>
          </p:cNvPr>
          <p:cNvPicPr>
            <a:picLocks noChangeAspect="1"/>
          </p:cNvPicPr>
          <p:nvPr/>
        </p:nvPicPr>
        <p:blipFill>
          <a:blip r:embed="rId2"/>
          <a:stretch>
            <a:fillRect/>
          </a:stretch>
        </p:blipFill>
        <p:spPr>
          <a:xfrm>
            <a:off x="525778" y="652395"/>
            <a:ext cx="10981593" cy="6205605"/>
          </a:xfrm>
          <a:prstGeom prst="rect">
            <a:avLst/>
          </a:prstGeom>
        </p:spPr>
      </p:pic>
      <p:sp>
        <p:nvSpPr>
          <p:cNvPr id="5" name="Slide Number Placeholder 4">
            <a:extLst>
              <a:ext uri="{FF2B5EF4-FFF2-40B4-BE49-F238E27FC236}">
                <a16:creationId xmlns:a16="http://schemas.microsoft.com/office/drawing/2014/main" id="{AA0C08C2-A7CB-4E8F-8307-8CC2756508C6}"/>
              </a:ext>
            </a:extLst>
          </p:cNvPr>
          <p:cNvSpPr>
            <a:spLocks noGrp="1"/>
          </p:cNvSpPr>
          <p:nvPr>
            <p:ph type="sldNum" sz="quarter" idx="12"/>
          </p:nvPr>
        </p:nvSpPr>
        <p:spPr>
          <a:xfrm>
            <a:off x="804672" y="6227064"/>
            <a:ext cx="570728" cy="314067"/>
          </a:xfrm>
        </p:spPr>
        <p:txBody>
          <a:bodyPr vert="horz" lIns="91440" tIns="45720" rIns="91440" bIns="45720" rtlCol="0" anchor="ctr">
            <a:normAutofit/>
          </a:bodyPr>
          <a:lstStyle/>
          <a:p>
            <a:pPr algn="l">
              <a:spcAft>
                <a:spcPts val="600"/>
              </a:spcAft>
            </a:pPr>
            <a:fld id="{802E07E8-E437-4A6D-803B-09F24E35FE40}" type="slidenum">
              <a:rPr lang="en-US" sz="1100">
                <a:solidFill>
                  <a:srgbClr val="898989"/>
                </a:solidFill>
              </a:rPr>
              <a:pPr algn="l">
                <a:spcAft>
                  <a:spcPts val="600"/>
                </a:spcAft>
              </a:pPr>
              <a:t>19</a:t>
            </a:fld>
            <a:endParaRPr lang="en-US" sz="1100">
              <a:solidFill>
                <a:srgbClr val="898989"/>
              </a:solidFill>
            </a:endParaRPr>
          </a:p>
        </p:txBody>
      </p:sp>
    </p:spTree>
    <p:extLst>
      <p:ext uri="{BB962C8B-B14F-4D97-AF65-F5344CB8AC3E}">
        <p14:creationId xmlns:p14="http://schemas.microsoft.com/office/powerpoint/2010/main" val="448853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1F523-463C-4EBD-ADBE-FBD2F2C15B58}"/>
              </a:ext>
            </a:extLst>
          </p:cNvPr>
          <p:cNvSpPr>
            <a:spLocks noGrp="1"/>
          </p:cNvSpPr>
          <p:nvPr>
            <p:ph type="title"/>
          </p:nvPr>
        </p:nvSpPr>
        <p:spPr/>
        <p:txBody>
          <a:bodyPr/>
          <a:lstStyle/>
          <a:p>
            <a:r>
              <a:rPr lang="en-GB" dirty="0"/>
              <a:t>Establishing a Baseline</a:t>
            </a:r>
          </a:p>
        </p:txBody>
      </p:sp>
      <p:sp>
        <p:nvSpPr>
          <p:cNvPr id="3" name="Content Placeholder 2">
            <a:extLst>
              <a:ext uri="{FF2B5EF4-FFF2-40B4-BE49-F238E27FC236}">
                <a16:creationId xmlns:a16="http://schemas.microsoft.com/office/drawing/2014/main" id="{C7C0BC9B-57E6-430A-97AC-8090F97683E8}"/>
              </a:ext>
            </a:extLst>
          </p:cNvPr>
          <p:cNvSpPr>
            <a:spLocks noGrp="1"/>
          </p:cNvSpPr>
          <p:nvPr>
            <p:ph idx="1"/>
          </p:nvPr>
        </p:nvSpPr>
        <p:spPr/>
        <p:txBody>
          <a:bodyPr/>
          <a:lstStyle/>
          <a:p>
            <a:r>
              <a:rPr lang="en-US" dirty="0"/>
              <a:t>Establishing a baseline is essential for any TSF problem.</a:t>
            </a:r>
          </a:p>
          <a:p>
            <a:r>
              <a:rPr lang="en-US" dirty="0"/>
              <a:t> A baseline in performance gives you an idea of how well all other models will/should actually perform on your </a:t>
            </a:r>
            <a:r>
              <a:rPr lang="en-GB" dirty="0"/>
              <a:t>problem</a:t>
            </a:r>
          </a:p>
          <a:p>
            <a:r>
              <a:rPr lang="en-US" dirty="0"/>
              <a:t>It is a point of reference for all other modeling techniques on your problem.</a:t>
            </a:r>
          </a:p>
          <a:p>
            <a:r>
              <a:rPr lang="en-US" dirty="0"/>
              <a:t> If a model achieves performance at or below the baseline, that technique should be fixed or abandoned.</a:t>
            </a:r>
            <a:endParaRPr lang="en-GB" dirty="0"/>
          </a:p>
        </p:txBody>
      </p:sp>
      <p:sp>
        <p:nvSpPr>
          <p:cNvPr id="4" name="Date Placeholder 3">
            <a:extLst>
              <a:ext uri="{FF2B5EF4-FFF2-40B4-BE49-F238E27FC236}">
                <a16:creationId xmlns:a16="http://schemas.microsoft.com/office/drawing/2014/main" id="{414A401F-C11A-4367-9B66-8C6B2D4F350E}"/>
              </a:ext>
            </a:extLst>
          </p:cNvPr>
          <p:cNvSpPr>
            <a:spLocks noGrp="1"/>
          </p:cNvSpPr>
          <p:nvPr>
            <p:ph type="dt" sz="half" idx="10"/>
          </p:nvPr>
        </p:nvSpPr>
        <p:spPr/>
        <p:txBody>
          <a:bodyPr/>
          <a:lstStyle/>
          <a:p>
            <a:fld id="{D2948097-27B5-4582-A309-6310D2B2FB06}" type="datetime1">
              <a:rPr lang="en-US" smtClean="0"/>
              <a:t>4/18/2021</a:t>
            </a:fld>
            <a:endParaRPr lang="en-US" dirty="0"/>
          </a:p>
        </p:txBody>
      </p:sp>
      <p:sp>
        <p:nvSpPr>
          <p:cNvPr id="5" name="Slide Number Placeholder 4">
            <a:extLst>
              <a:ext uri="{FF2B5EF4-FFF2-40B4-BE49-F238E27FC236}">
                <a16:creationId xmlns:a16="http://schemas.microsoft.com/office/drawing/2014/main" id="{0515A8A6-4D41-48FF-BA75-281C40C24049}"/>
              </a:ext>
            </a:extLst>
          </p:cNvPr>
          <p:cNvSpPr>
            <a:spLocks noGrp="1"/>
          </p:cNvSpPr>
          <p:nvPr>
            <p:ph type="sldNum" sz="quarter" idx="12"/>
          </p:nvPr>
        </p:nvSpPr>
        <p:spPr/>
        <p:txBody>
          <a:bodyPr/>
          <a:lstStyle/>
          <a:p>
            <a:fld id="{802E07E8-E437-4A6D-803B-09F24E35FE40}" type="slidenum">
              <a:rPr lang="en-US" smtClean="0"/>
              <a:t>2</a:t>
            </a:fld>
            <a:endParaRPr lang="en-US" dirty="0"/>
          </a:p>
        </p:txBody>
      </p:sp>
    </p:spTree>
    <p:extLst>
      <p:ext uri="{BB962C8B-B14F-4D97-AF65-F5344CB8AC3E}">
        <p14:creationId xmlns:p14="http://schemas.microsoft.com/office/powerpoint/2010/main" val="30871970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67AA26-6B95-4FD5-A1A5-1B601868AE7C}"/>
              </a:ext>
            </a:extLst>
          </p:cNvPr>
          <p:cNvSpPr>
            <a:spLocks noGrp="1"/>
          </p:cNvSpPr>
          <p:nvPr>
            <p:ph type="title"/>
          </p:nvPr>
        </p:nvSpPr>
        <p:spPr/>
        <p:txBody>
          <a:bodyPr/>
          <a:lstStyle/>
          <a:p>
            <a:r>
              <a:rPr lang="en-GB" dirty="0"/>
              <a:t>Autoregression Model </a:t>
            </a:r>
          </a:p>
        </p:txBody>
      </p:sp>
      <p:sp>
        <p:nvSpPr>
          <p:cNvPr id="3" name="Content Placeholder 2">
            <a:extLst>
              <a:ext uri="{FF2B5EF4-FFF2-40B4-BE49-F238E27FC236}">
                <a16:creationId xmlns:a16="http://schemas.microsoft.com/office/drawing/2014/main" id="{2AA1CD7C-D183-41D8-ABF0-109D52770922}"/>
              </a:ext>
            </a:extLst>
          </p:cNvPr>
          <p:cNvSpPr>
            <a:spLocks noGrp="1"/>
          </p:cNvSpPr>
          <p:nvPr>
            <p:ph idx="1"/>
          </p:nvPr>
        </p:nvSpPr>
        <p:spPr>
          <a:xfrm>
            <a:off x="838200" y="1825625"/>
            <a:ext cx="10978662" cy="4351338"/>
          </a:xfrm>
        </p:spPr>
        <p:txBody>
          <a:bodyPr>
            <a:normAutofit/>
          </a:bodyPr>
          <a:lstStyle/>
          <a:p>
            <a:r>
              <a:rPr lang="en-US" dirty="0"/>
              <a:t>An autoregression model is a linear regression model that uses lagged variables as input variables.</a:t>
            </a:r>
          </a:p>
          <a:p>
            <a:r>
              <a:rPr lang="en-US" dirty="0"/>
              <a:t>Statsmodels library provides an autoregression model that automatically selects an appropriate lag value using statistical tests and trains a linear regression model.</a:t>
            </a:r>
          </a:p>
          <a:p>
            <a:r>
              <a:rPr lang="en-US" dirty="0"/>
              <a:t> It is provided in the AR class.</a:t>
            </a:r>
            <a:endParaRPr lang="en-GB" dirty="0"/>
          </a:p>
        </p:txBody>
      </p:sp>
      <p:sp>
        <p:nvSpPr>
          <p:cNvPr id="4" name="Date Placeholder 3">
            <a:extLst>
              <a:ext uri="{FF2B5EF4-FFF2-40B4-BE49-F238E27FC236}">
                <a16:creationId xmlns:a16="http://schemas.microsoft.com/office/drawing/2014/main" id="{13177329-BB66-4D4E-8E7B-12B689241192}"/>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6888EEBB-AD6D-48B1-B145-7907C858F312}"/>
              </a:ext>
            </a:extLst>
          </p:cNvPr>
          <p:cNvSpPr>
            <a:spLocks noGrp="1"/>
          </p:cNvSpPr>
          <p:nvPr>
            <p:ph type="sldNum" sz="quarter" idx="12"/>
          </p:nvPr>
        </p:nvSpPr>
        <p:spPr/>
        <p:txBody>
          <a:bodyPr/>
          <a:lstStyle/>
          <a:p>
            <a:fld id="{802E07E8-E437-4A6D-803B-09F24E35FE40}" type="slidenum">
              <a:rPr lang="en-US" smtClean="0"/>
              <a:t>20</a:t>
            </a:fld>
            <a:endParaRPr lang="en-US" dirty="0"/>
          </a:p>
        </p:txBody>
      </p:sp>
    </p:spTree>
    <p:extLst>
      <p:ext uri="{BB962C8B-B14F-4D97-AF65-F5344CB8AC3E}">
        <p14:creationId xmlns:p14="http://schemas.microsoft.com/office/powerpoint/2010/main" val="32913959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39E22-FFF4-4386-B601-0639E78C466A}"/>
              </a:ext>
            </a:extLst>
          </p:cNvPr>
          <p:cNvSpPr>
            <a:spLocks noGrp="1"/>
          </p:cNvSpPr>
          <p:nvPr>
            <p:ph type="title"/>
          </p:nvPr>
        </p:nvSpPr>
        <p:spPr/>
        <p:txBody>
          <a:bodyPr/>
          <a:lstStyle/>
          <a:p>
            <a:r>
              <a:rPr lang="en-GB" dirty="0"/>
              <a:t>AR Model </a:t>
            </a:r>
          </a:p>
        </p:txBody>
      </p:sp>
      <p:sp>
        <p:nvSpPr>
          <p:cNvPr id="3" name="Content Placeholder 2">
            <a:extLst>
              <a:ext uri="{FF2B5EF4-FFF2-40B4-BE49-F238E27FC236}">
                <a16:creationId xmlns:a16="http://schemas.microsoft.com/office/drawing/2014/main" id="{6D7330E8-7333-4297-AD1F-4D2B6D75EB6A}"/>
              </a:ext>
            </a:extLst>
          </p:cNvPr>
          <p:cNvSpPr>
            <a:spLocks noGrp="1"/>
          </p:cNvSpPr>
          <p:nvPr>
            <p:ph idx="1"/>
          </p:nvPr>
        </p:nvSpPr>
        <p:spPr/>
        <p:txBody>
          <a:bodyPr/>
          <a:lstStyle/>
          <a:p>
            <a:r>
              <a:rPr lang="en-US" dirty="0"/>
              <a:t>We can use this model by first creating the model </a:t>
            </a:r>
            <a:r>
              <a:rPr lang="en-US" b="1" dirty="0"/>
              <a:t>AR() </a:t>
            </a:r>
            <a:r>
              <a:rPr lang="en-US" dirty="0"/>
              <a:t>and then calling </a:t>
            </a:r>
            <a:r>
              <a:rPr lang="en-US" b="1" dirty="0"/>
              <a:t>fit() </a:t>
            </a:r>
            <a:r>
              <a:rPr lang="en-US" dirty="0"/>
              <a:t>to train it on our dataset.</a:t>
            </a:r>
          </a:p>
          <a:p>
            <a:r>
              <a:rPr lang="en-US" dirty="0"/>
              <a:t>This returns an </a:t>
            </a:r>
            <a:r>
              <a:rPr lang="en-US" b="1" dirty="0"/>
              <a:t>ARResult</a:t>
            </a:r>
            <a:r>
              <a:rPr lang="en-US" dirty="0"/>
              <a:t> object. Once fit, we can use the model to make a prediction by calling the </a:t>
            </a:r>
            <a:r>
              <a:rPr lang="en-US" b="1" dirty="0"/>
              <a:t>predict() </a:t>
            </a:r>
            <a:r>
              <a:rPr lang="en-US" dirty="0"/>
              <a:t>function for a number of observations in the future.</a:t>
            </a:r>
            <a:endParaRPr lang="en-GB" dirty="0"/>
          </a:p>
        </p:txBody>
      </p:sp>
      <p:sp>
        <p:nvSpPr>
          <p:cNvPr id="4" name="Date Placeholder 3">
            <a:extLst>
              <a:ext uri="{FF2B5EF4-FFF2-40B4-BE49-F238E27FC236}">
                <a16:creationId xmlns:a16="http://schemas.microsoft.com/office/drawing/2014/main" id="{7D3D50CA-8C80-4993-8D9A-4940E07CC549}"/>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92A83CF9-30D3-4D71-B4FA-C2ECAA64DA9D}"/>
              </a:ext>
            </a:extLst>
          </p:cNvPr>
          <p:cNvSpPr>
            <a:spLocks noGrp="1"/>
          </p:cNvSpPr>
          <p:nvPr>
            <p:ph type="sldNum" sz="quarter" idx="12"/>
          </p:nvPr>
        </p:nvSpPr>
        <p:spPr/>
        <p:txBody>
          <a:bodyPr/>
          <a:lstStyle/>
          <a:p>
            <a:fld id="{802E07E8-E437-4A6D-803B-09F24E35FE40}" type="slidenum">
              <a:rPr lang="en-US" smtClean="0"/>
              <a:t>21</a:t>
            </a:fld>
            <a:endParaRPr lang="en-US" dirty="0"/>
          </a:p>
        </p:txBody>
      </p:sp>
    </p:spTree>
    <p:extLst>
      <p:ext uri="{BB962C8B-B14F-4D97-AF65-F5344CB8AC3E}">
        <p14:creationId xmlns:p14="http://schemas.microsoft.com/office/powerpoint/2010/main" val="41817619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0063A0-B9FC-4EE3-835A-C203BD0DFD1F}"/>
              </a:ext>
            </a:extLst>
          </p:cNvPr>
          <p:cNvSpPr>
            <a:spLocks noGrp="1"/>
          </p:cNvSpPr>
          <p:nvPr>
            <p:ph type="title"/>
          </p:nvPr>
        </p:nvSpPr>
        <p:spPr/>
        <p:txBody>
          <a:bodyPr/>
          <a:lstStyle/>
          <a:p>
            <a:r>
              <a:rPr lang="en-GB" dirty="0"/>
              <a:t>AR Model </a:t>
            </a:r>
          </a:p>
        </p:txBody>
      </p:sp>
      <p:sp>
        <p:nvSpPr>
          <p:cNvPr id="4" name="Date Placeholder 3">
            <a:extLst>
              <a:ext uri="{FF2B5EF4-FFF2-40B4-BE49-F238E27FC236}">
                <a16:creationId xmlns:a16="http://schemas.microsoft.com/office/drawing/2014/main" id="{A625257B-BA25-4648-9FF7-1997E73418BB}"/>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8537A0D0-928B-4867-BD12-74555A162C20}"/>
              </a:ext>
            </a:extLst>
          </p:cNvPr>
          <p:cNvSpPr>
            <a:spLocks noGrp="1"/>
          </p:cNvSpPr>
          <p:nvPr>
            <p:ph type="sldNum" sz="quarter" idx="12"/>
          </p:nvPr>
        </p:nvSpPr>
        <p:spPr/>
        <p:txBody>
          <a:bodyPr/>
          <a:lstStyle/>
          <a:p>
            <a:fld id="{802E07E8-E437-4A6D-803B-09F24E35FE40}" type="slidenum">
              <a:rPr lang="en-US" smtClean="0"/>
              <a:t>22</a:t>
            </a:fld>
            <a:endParaRPr lang="en-US" dirty="0"/>
          </a:p>
        </p:txBody>
      </p:sp>
      <p:pic>
        <p:nvPicPr>
          <p:cNvPr id="3" name="Picture 2">
            <a:extLst>
              <a:ext uri="{FF2B5EF4-FFF2-40B4-BE49-F238E27FC236}">
                <a16:creationId xmlns:a16="http://schemas.microsoft.com/office/drawing/2014/main" id="{B4A0F307-A316-4B50-985E-91A41277D3B5}"/>
              </a:ext>
            </a:extLst>
          </p:cNvPr>
          <p:cNvPicPr>
            <a:picLocks noChangeAspect="1"/>
          </p:cNvPicPr>
          <p:nvPr/>
        </p:nvPicPr>
        <p:blipFill>
          <a:blip r:embed="rId2"/>
          <a:stretch>
            <a:fillRect/>
          </a:stretch>
        </p:blipFill>
        <p:spPr>
          <a:xfrm>
            <a:off x="956424" y="1491776"/>
            <a:ext cx="10061921" cy="4864574"/>
          </a:xfrm>
          <a:prstGeom prst="rect">
            <a:avLst/>
          </a:prstGeom>
        </p:spPr>
      </p:pic>
    </p:spTree>
    <p:extLst>
      <p:ext uri="{BB962C8B-B14F-4D97-AF65-F5344CB8AC3E}">
        <p14:creationId xmlns:p14="http://schemas.microsoft.com/office/powerpoint/2010/main" val="5508759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AAAB1-F692-4E85-A5C0-A50E19DD6FC0}"/>
              </a:ext>
            </a:extLst>
          </p:cNvPr>
          <p:cNvSpPr>
            <a:spLocks noGrp="1"/>
          </p:cNvSpPr>
          <p:nvPr>
            <p:ph type="title"/>
          </p:nvPr>
        </p:nvSpPr>
        <p:spPr/>
        <p:txBody>
          <a:bodyPr/>
          <a:lstStyle/>
          <a:p>
            <a:r>
              <a:rPr lang="en-GB" dirty="0"/>
              <a:t>AR Model </a:t>
            </a:r>
          </a:p>
        </p:txBody>
      </p:sp>
      <p:sp>
        <p:nvSpPr>
          <p:cNvPr id="4" name="Date Placeholder 3">
            <a:extLst>
              <a:ext uri="{FF2B5EF4-FFF2-40B4-BE49-F238E27FC236}">
                <a16:creationId xmlns:a16="http://schemas.microsoft.com/office/drawing/2014/main" id="{38DEBC49-94C7-4113-8CF6-7144F8C9D762}"/>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5DF4510D-C6DA-4145-A352-D0CA7DC110E0}"/>
              </a:ext>
            </a:extLst>
          </p:cNvPr>
          <p:cNvSpPr>
            <a:spLocks noGrp="1"/>
          </p:cNvSpPr>
          <p:nvPr>
            <p:ph type="sldNum" sz="quarter" idx="12"/>
          </p:nvPr>
        </p:nvSpPr>
        <p:spPr/>
        <p:txBody>
          <a:bodyPr/>
          <a:lstStyle/>
          <a:p>
            <a:fld id="{802E07E8-E437-4A6D-803B-09F24E35FE40}" type="slidenum">
              <a:rPr lang="en-US" smtClean="0"/>
              <a:t>23</a:t>
            </a:fld>
            <a:endParaRPr lang="en-US" dirty="0"/>
          </a:p>
        </p:txBody>
      </p:sp>
      <p:pic>
        <p:nvPicPr>
          <p:cNvPr id="6" name="Picture 5">
            <a:extLst>
              <a:ext uri="{FF2B5EF4-FFF2-40B4-BE49-F238E27FC236}">
                <a16:creationId xmlns:a16="http://schemas.microsoft.com/office/drawing/2014/main" id="{BCE6056D-8C3F-40C3-A9AC-7C17F88ABCA1}"/>
              </a:ext>
            </a:extLst>
          </p:cNvPr>
          <p:cNvPicPr>
            <a:picLocks noChangeAspect="1"/>
          </p:cNvPicPr>
          <p:nvPr/>
        </p:nvPicPr>
        <p:blipFill>
          <a:blip r:embed="rId2"/>
          <a:stretch>
            <a:fillRect/>
          </a:stretch>
        </p:blipFill>
        <p:spPr>
          <a:xfrm>
            <a:off x="1718770" y="2262833"/>
            <a:ext cx="8545963" cy="4348982"/>
          </a:xfrm>
          <a:prstGeom prst="rect">
            <a:avLst/>
          </a:prstGeom>
        </p:spPr>
      </p:pic>
      <p:pic>
        <p:nvPicPr>
          <p:cNvPr id="7" name="Picture 6">
            <a:extLst>
              <a:ext uri="{FF2B5EF4-FFF2-40B4-BE49-F238E27FC236}">
                <a16:creationId xmlns:a16="http://schemas.microsoft.com/office/drawing/2014/main" id="{A85C799F-C249-4154-805A-DA065B8D5A3D}"/>
              </a:ext>
            </a:extLst>
          </p:cNvPr>
          <p:cNvPicPr>
            <a:picLocks noChangeAspect="1"/>
          </p:cNvPicPr>
          <p:nvPr/>
        </p:nvPicPr>
        <p:blipFill>
          <a:blip r:embed="rId3"/>
          <a:stretch>
            <a:fillRect/>
          </a:stretch>
        </p:blipFill>
        <p:spPr>
          <a:xfrm>
            <a:off x="2747554" y="1498198"/>
            <a:ext cx="6488397" cy="567543"/>
          </a:xfrm>
          <a:prstGeom prst="rect">
            <a:avLst/>
          </a:prstGeom>
        </p:spPr>
      </p:pic>
    </p:spTree>
    <p:extLst>
      <p:ext uri="{BB962C8B-B14F-4D97-AF65-F5344CB8AC3E}">
        <p14:creationId xmlns:p14="http://schemas.microsoft.com/office/powerpoint/2010/main" val="18240229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A26DC-7DDD-41A3-AE72-D28D3FD2C1AD}"/>
              </a:ext>
            </a:extLst>
          </p:cNvPr>
          <p:cNvSpPr>
            <a:spLocks noGrp="1"/>
          </p:cNvSpPr>
          <p:nvPr>
            <p:ph type="title"/>
          </p:nvPr>
        </p:nvSpPr>
        <p:spPr/>
        <p:txBody>
          <a:bodyPr/>
          <a:lstStyle/>
          <a:p>
            <a:r>
              <a:rPr lang="en-GB" dirty="0"/>
              <a:t>AR Model </a:t>
            </a:r>
          </a:p>
        </p:txBody>
      </p:sp>
      <p:sp>
        <p:nvSpPr>
          <p:cNvPr id="4" name="Date Placeholder 3">
            <a:extLst>
              <a:ext uri="{FF2B5EF4-FFF2-40B4-BE49-F238E27FC236}">
                <a16:creationId xmlns:a16="http://schemas.microsoft.com/office/drawing/2014/main" id="{72DE8408-90B6-4FFD-8549-4E037E1019BF}"/>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2C6D84A8-332F-4C41-85B4-C45A7A3A0365}"/>
              </a:ext>
            </a:extLst>
          </p:cNvPr>
          <p:cNvSpPr>
            <a:spLocks noGrp="1"/>
          </p:cNvSpPr>
          <p:nvPr>
            <p:ph type="sldNum" sz="quarter" idx="12"/>
          </p:nvPr>
        </p:nvSpPr>
        <p:spPr/>
        <p:txBody>
          <a:bodyPr/>
          <a:lstStyle/>
          <a:p>
            <a:fld id="{802E07E8-E437-4A6D-803B-09F24E35FE40}" type="slidenum">
              <a:rPr lang="en-US" smtClean="0"/>
              <a:t>24</a:t>
            </a:fld>
            <a:endParaRPr lang="en-US" dirty="0"/>
          </a:p>
        </p:txBody>
      </p:sp>
      <p:pic>
        <p:nvPicPr>
          <p:cNvPr id="6" name="Picture 5">
            <a:extLst>
              <a:ext uri="{FF2B5EF4-FFF2-40B4-BE49-F238E27FC236}">
                <a16:creationId xmlns:a16="http://schemas.microsoft.com/office/drawing/2014/main" id="{6D9519B8-0806-4C18-846D-B662121F284E}"/>
              </a:ext>
            </a:extLst>
          </p:cNvPr>
          <p:cNvPicPr>
            <a:picLocks noChangeAspect="1"/>
          </p:cNvPicPr>
          <p:nvPr/>
        </p:nvPicPr>
        <p:blipFill>
          <a:blip r:embed="rId2"/>
          <a:stretch>
            <a:fillRect/>
          </a:stretch>
        </p:blipFill>
        <p:spPr>
          <a:xfrm>
            <a:off x="1816710" y="1480308"/>
            <a:ext cx="7439831" cy="4371859"/>
          </a:xfrm>
          <a:prstGeom prst="rect">
            <a:avLst/>
          </a:prstGeom>
        </p:spPr>
      </p:pic>
    </p:spTree>
    <p:extLst>
      <p:ext uri="{BB962C8B-B14F-4D97-AF65-F5344CB8AC3E}">
        <p14:creationId xmlns:p14="http://schemas.microsoft.com/office/powerpoint/2010/main" val="24597080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0D3AC-A486-4AFF-88A6-57FE73D3A447}"/>
              </a:ext>
            </a:extLst>
          </p:cNvPr>
          <p:cNvSpPr>
            <a:spLocks noGrp="1"/>
          </p:cNvSpPr>
          <p:nvPr>
            <p:ph type="title"/>
          </p:nvPr>
        </p:nvSpPr>
        <p:spPr/>
        <p:txBody>
          <a:bodyPr/>
          <a:lstStyle/>
          <a:p>
            <a:r>
              <a:rPr lang="en-GB" dirty="0"/>
              <a:t>White Noise </a:t>
            </a:r>
          </a:p>
        </p:txBody>
      </p:sp>
      <p:sp>
        <p:nvSpPr>
          <p:cNvPr id="3" name="Content Placeholder 2">
            <a:extLst>
              <a:ext uri="{FF2B5EF4-FFF2-40B4-BE49-F238E27FC236}">
                <a16:creationId xmlns:a16="http://schemas.microsoft.com/office/drawing/2014/main" id="{48D1A081-AAAB-4D55-AFE2-A5A7E6D3CA50}"/>
              </a:ext>
            </a:extLst>
          </p:cNvPr>
          <p:cNvSpPr>
            <a:spLocks noGrp="1"/>
          </p:cNvSpPr>
          <p:nvPr>
            <p:ph idx="1"/>
          </p:nvPr>
        </p:nvSpPr>
        <p:spPr>
          <a:xfrm>
            <a:off x="838200" y="1587086"/>
            <a:ext cx="10903226" cy="4351338"/>
          </a:xfrm>
        </p:spPr>
        <p:txBody>
          <a:bodyPr/>
          <a:lstStyle/>
          <a:p>
            <a:r>
              <a:rPr lang="en-US" dirty="0">
                <a:solidFill>
                  <a:srgbClr val="FF0000"/>
                </a:solidFill>
              </a:rPr>
              <a:t>If a time series has zero mean and equal variance across different intervals of time , then it is called a white noise.</a:t>
            </a:r>
          </a:p>
          <a:p>
            <a:pPr lvl="1"/>
            <a:r>
              <a:rPr lang="en-US" dirty="0"/>
              <a:t>Mean and variance are same across different time intervals </a:t>
            </a:r>
          </a:p>
          <a:p>
            <a:r>
              <a:rPr lang="en-US" dirty="0"/>
              <a:t>Values at different time intervals have no correlation and appear to be random.</a:t>
            </a:r>
          </a:p>
          <a:p>
            <a:r>
              <a:rPr lang="en-US" dirty="0"/>
              <a:t>If a time series is white noise, it is a sequence of random numbers and cannot be predicted.</a:t>
            </a:r>
          </a:p>
          <a:p>
            <a:pPr lvl="1"/>
            <a:r>
              <a:rPr lang="en-US" dirty="0"/>
              <a:t>The Series of forecast errors should be a white noise (Errors should be random)</a:t>
            </a:r>
          </a:p>
          <a:p>
            <a:pPr lvl="1"/>
            <a:r>
              <a:rPr lang="en-US" dirty="0"/>
              <a:t> If the series of forecast errors are not white noise, it suggests improvements could be made to the predictive model.</a:t>
            </a:r>
          </a:p>
          <a:p>
            <a:endParaRPr lang="en-GB" dirty="0"/>
          </a:p>
        </p:txBody>
      </p:sp>
      <p:sp>
        <p:nvSpPr>
          <p:cNvPr id="4" name="Date Placeholder 3">
            <a:extLst>
              <a:ext uri="{FF2B5EF4-FFF2-40B4-BE49-F238E27FC236}">
                <a16:creationId xmlns:a16="http://schemas.microsoft.com/office/drawing/2014/main" id="{A03AABF0-9F81-4DF6-9F59-9252C8411E3B}"/>
              </a:ext>
            </a:extLst>
          </p:cNvPr>
          <p:cNvSpPr>
            <a:spLocks noGrp="1"/>
          </p:cNvSpPr>
          <p:nvPr>
            <p:ph type="dt" sz="half" idx="10"/>
          </p:nvPr>
        </p:nvSpPr>
        <p:spPr/>
        <p:txBody>
          <a:bodyPr/>
          <a:lstStyle/>
          <a:p>
            <a:fld id="{D2948097-27B5-4582-A309-6310D2B2FB06}" type="datetime1">
              <a:rPr lang="en-US" smtClean="0"/>
              <a:t>4/18/2021</a:t>
            </a:fld>
            <a:endParaRPr lang="en-US" dirty="0"/>
          </a:p>
        </p:txBody>
      </p:sp>
      <p:sp>
        <p:nvSpPr>
          <p:cNvPr id="5" name="Slide Number Placeholder 4">
            <a:extLst>
              <a:ext uri="{FF2B5EF4-FFF2-40B4-BE49-F238E27FC236}">
                <a16:creationId xmlns:a16="http://schemas.microsoft.com/office/drawing/2014/main" id="{D927637F-CFF7-4068-8351-F14D871703EC}"/>
              </a:ext>
            </a:extLst>
          </p:cNvPr>
          <p:cNvSpPr>
            <a:spLocks noGrp="1"/>
          </p:cNvSpPr>
          <p:nvPr>
            <p:ph type="sldNum" sz="quarter" idx="12"/>
          </p:nvPr>
        </p:nvSpPr>
        <p:spPr/>
        <p:txBody>
          <a:bodyPr/>
          <a:lstStyle/>
          <a:p>
            <a:fld id="{802E07E8-E437-4A6D-803B-09F24E35FE40}" type="slidenum">
              <a:rPr lang="en-US" smtClean="0"/>
              <a:t>25</a:t>
            </a:fld>
            <a:endParaRPr lang="en-US" dirty="0"/>
          </a:p>
        </p:txBody>
      </p:sp>
    </p:spTree>
    <p:extLst>
      <p:ext uri="{BB962C8B-B14F-4D97-AF65-F5344CB8AC3E}">
        <p14:creationId xmlns:p14="http://schemas.microsoft.com/office/powerpoint/2010/main" val="10609717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ABEB9-7278-4F2D-9DC5-32CED11B6821}"/>
              </a:ext>
            </a:extLst>
          </p:cNvPr>
          <p:cNvSpPr>
            <a:spLocks noGrp="1"/>
          </p:cNvSpPr>
          <p:nvPr>
            <p:ph type="title"/>
          </p:nvPr>
        </p:nvSpPr>
        <p:spPr/>
        <p:txBody>
          <a:bodyPr/>
          <a:lstStyle/>
          <a:p>
            <a:r>
              <a:rPr lang="en-GB" dirty="0"/>
              <a:t>White Noise </a:t>
            </a:r>
          </a:p>
        </p:txBody>
      </p:sp>
      <p:sp>
        <p:nvSpPr>
          <p:cNvPr id="4" name="Date Placeholder 3">
            <a:extLst>
              <a:ext uri="{FF2B5EF4-FFF2-40B4-BE49-F238E27FC236}">
                <a16:creationId xmlns:a16="http://schemas.microsoft.com/office/drawing/2014/main" id="{84E33590-C036-41A9-ACA5-CE0B93623E4D}"/>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D0046778-614F-4C7D-8A0B-D1DC756A782A}"/>
              </a:ext>
            </a:extLst>
          </p:cNvPr>
          <p:cNvSpPr>
            <a:spLocks noGrp="1"/>
          </p:cNvSpPr>
          <p:nvPr>
            <p:ph type="sldNum" sz="quarter" idx="12"/>
          </p:nvPr>
        </p:nvSpPr>
        <p:spPr/>
        <p:txBody>
          <a:bodyPr/>
          <a:lstStyle/>
          <a:p>
            <a:fld id="{802E07E8-E437-4A6D-803B-09F24E35FE40}" type="slidenum">
              <a:rPr lang="en-US" smtClean="0"/>
              <a:t>26</a:t>
            </a:fld>
            <a:endParaRPr lang="en-US" dirty="0"/>
          </a:p>
        </p:txBody>
      </p:sp>
      <p:pic>
        <p:nvPicPr>
          <p:cNvPr id="6" name="Picture 5">
            <a:extLst>
              <a:ext uri="{FF2B5EF4-FFF2-40B4-BE49-F238E27FC236}">
                <a16:creationId xmlns:a16="http://schemas.microsoft.com/office/drawing/2014/main" id="{F0AEA807-900F-4B42-AFBD-50918F17DFFE}"/>
              </a:ext>
            </a:extLst>
          </p:cNvPr>
          <p:cNvPicPr>
            <a:picLocks noChangeAspect="1"/>
          </p:cNvPicPr>
          <p:nvPr/>
        </p:nvPicPr>
        <p:blipFill>
          <a:blip r:embed="rId2"/>
          <a:stretch>
            <a:fillRect/>
          </a:stretch>
        </p:blipFill>
        <p:spPr>
          <a:xfrm>
            <a:off x="902677" y="1958186"/>
            <a:ext cx="10977710" cy="3450535"/>
          </a:xfrm>
          <a:prstGeom prst="rect">
            <a:avLst/>
          </a:prstGeom>
        </p:spPr>
      </p:pic>
    </p:spTree>
    <p:extLst>
      <p:ext uri="{BB962C8B-B14F-4D97-AF65-F5344CB8AC3E}">
        <p14:creationId xmlns:p14="http://schemas.microsoft.com/office/powerpoint/2010/main" val="13446908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06BD524C-C2F2-42DB-8A26-13DAF5891A82}"/>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AD3BFCF1-08FB-4EF7-B0D7-827E4DCCCD37}"/>
              </a:ext>
            </a:extLst>
          </p:cNvPr>
          <p:cNvSpPr>
            <a:spLocks noGrp="1"/>
          </p:cNvSpPr>
          <p:nvPr>
            <p:ph type="sldNum" sz="quarter" idx="12"/>
          </p:nvPr>
        </p:nvSpPr>
        <p:spPr/>
        <p:txBody>
          <a:bodyPr/>
          <a:lstStyle/>
          <a:p>
            <a:fld id="{802E07E8-E437-4A6D-803B-09F24E35FE40}" type="slidenum">
              <a:rPr lang="en-US" smtClean="0"/>
              <a:t>27</a:t>
            </a:fld>
            <a:endParaRPr lang="en-US" dirty="0"/>
          </a:p>
        </p:txBody>
      </p:sp>
      <p:pic>
        <p:nvPicPr>
          <p:cNvPr id="6" name="Picture 5">
            <a:extLst>
              <a:ext uri="{FF2B5EF4-FFF2-40B4-BE49-F238E27FC236}">
                <a16:creationId xmlns:a16="http://schemas.microsoft.com/office/drawing/2014/main" id="{889CEF59-9792-417F-9696-AF8EA6BB77B6}"/>
              </a:ext>
            </a:extLst>
          </p:cNvPr>
          <p:cNvPicPr>
            <a:picLocks noChangeAspect="1"/>
          </p:cNvPicPr>
          <p:nvPr/>
        </p:nvPicPr>
        <p:blipFill>
          <a:blip r:embed="rId2"/>
          <a:stretch>
            <a:fillRect/>
          </a:stretch>
        </p:blipFill>
        <p:spPr>
          <a:xfrm>
            <a:off x="436098" y="761706"/>
            <a:ext cx="10803988" cy="5442145"/>
          </a:xfrm>
          <a:prstGeom prst="rect">
            <a:avLst/>
          </a:prstGeom>
        </p:spPr>
      </p:pic>
    </p:spTree>
    <p:extLst>
      <p:ext uri="{BB962C8B-B14F-4D97-AF65-F5344CB8AC3E}">
        <p14:creationId xmlns:p14="http://schemas.microsoft.com/office/powerpoint/2010/main" val="13827793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585A69B-5E90-456C-95BB-D90C91C888F6}"/>
              </a:ext>
            </a:extLst>
          </p:cNvPr>
          <p:cNvPicPr>
            <a:picLocks noChangeAspect="1"/>
          </p:cNvPicPr>
          <p:nvPr/>
        </p:nvPicPr>
        <p:blipFill>
          <a:blip r:embed="rId2"/>
          <a:stretch>
            <a:fillRect/>
          </a:stretch>
        </p:blipFill>
        <p:spPr>
          <a:xfrm>
            <a:off x="562708" y="685177"/>
            <a:ext cx="10747549" cy="5487646"/>
          </a:xfrm>
          <a:prstGeom prst="rect">
            <a:avLst/>
          </a:prstGeom>
        </p:spPr>
      </p:pic>
      <p:sp>
        <p:nvSpPr>
          <p:cNvPr id="2" name="Date Placeholder 1">
            <a:extLst>
              <a:ext uri="{FF2B5EF4-FFF2-40B4-BE49-F238E27FC236}">
                <a16:creationId xmlns:a16="http://schemas.microsoft.com/office/drawing/2014/main" id="{0241D1FB-6722-4870-8A40-45D4FB17A44C}"/>
              </a:ext>
            </a:extLst>
          </p:cNvPr>
          <p:cNvSpPr>
            <a:spLocks noGrp="1"/>
          </p:cNvSpPr>
          <p:nvPr>
            <p:ph type="dt" sz="half" idx="10"/>
          </p:nvPr>
        </p:nvSpPr>
        <p:spPr>
          <a:xfrm>
            <a:off x="413657" y="6356350"/>
            <a:ext cx="1480457" cy="365125"/>
          </a:xfrm>
        </p:spPr>
        <p:txBody>
          <a:bodyPr vert="horz" lIns="91440" tIns="45720" rIns="91440" bIns="45720" rtlCol="0" anchor="ctr">
            <a:normAutofit/>
          </a:bodyPr>
          <a:lstStyle/>
          <a:p>
            <a:pPr>
              <a:spcAft>
                <a:spcPts val="600"/>
              </a:spcAft>
            </a:pPr>
            <a:fld id="{D3D7E060-5B8B-43C2-B544-DB5C0FF27679}" type="datetime1">
              <a:rPr lang="en-US">
                <a:solidFill>
                  <a:srgbClr val="FFFFFF"/>
                </a:solidFill>
              </a:rPr>
              <a:pPr>
                <a:spcAft>
                  <a:spcPts val="600"/>
                </a:spcAft>
              </a:pPr>
              <a:t>4/18/2021</a:t>
            </a:fld>
            <a:endParaRPr lang="en-US">
              <a:solidFill>
                <a:srgbClr val="FFFFFF"/>
              </a:solidFill>
            </a:endParaRPr>
          </a:p>
        </p:txBody>
      </p:sp>
      <p:sp>
        <p:nvSpPr>
          <p:cNvPr id="3" name="Slide Number Placeholder 2">
            <a:extLst>
              <a:ext uri="{FF2B5EF4-FFF2-40B4-BE49-F238E27FC236}">
                <a16:creationId xmlns:a16="http://schemas.microsoft.com/office/drawing/2014/main" id="{5E22A352-99ED-4808-B272-B044879EC8C9}"/>
              </a:ext>
            </a:extLst>
          </p:cNvPr>
          <p:cNvSpPr>
            <a:spLocks noGrp="1"/>
          </p:cNvSpPr>
          <p:nvPr>
            <p:ph type="sldNum" sz="quarter" idx="12"/>
          </p:nvPr>
        </p:nvSpPr>
        <p:spPr>
          <a:xfrm>
            <a:off x="11310257" y="6356350"/>
            <a:ext cx="560009" cy="365125"/>
          </a:xfrm>
        </p:spPr>
        <p:txBody>
          <a:bodyPr vert="horz" lIns="91440" tIns="45720" rIns="91440" bIns="45720" rtlCol="0" anchor="ctr">
            <a:normAutofit/>
          </a:bodyPr>
          <a:lstStyle/>
          <a:p>
            <a:pPr>
              <a:spcAft>
                <a:spcPts val="600"/>
              </a:spcAft>
            </a:pPr>
            <a:fld id="{802E07E8-E437-4A6D-803B-09F24E35FE40}" type="slidenum">
              <a:rPr lang="en-US">
                <a:solidFill>
                  <a:srgbClr val="898989"/>
                </a:solidFill>
              </a:rPr>
              <a:pPr>
                <a:spcAft>
                  <a:spcPts val="600"/>
                </a:spcAft>
              </a:pPr>
              <a:t>28</a:t>
            </a:fld>
            <a:endParaRPr lang="en-US">
              <a:solidFill>
                <a:srgbClr val="898989"/>
              </a:solidFill>
            </a:endParaRPr>
          </a:p>
        </p:txBody>
      </p:sp>
    </p:spTree>
    <p:extLst>
      <p:ext uri="{BB962C8B-B14F-4D97-AF65-F5344CB8AC3E}">
        <p14:creationId xmlns:p14="http://schemas.microsoft.com/office/powerpoint/2010/main" val="1396670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55DBF-4A7B-4CAE-8353-A8A70AE50B26}"/>
              </a:ext>
            </a:extLst>
          </p:cNvPr>
          <p:cNvSpPr>
            <a:spLocks noGrp="1"/>
          </p:cNvSpPr>
          <p:nvPr>
            <p:ph type="title"/>
          </p:nvPr>
        </p:nvSpPr>
        <p:spPr/>
        <p:txBody>
          <a:bodyPr/>
          <a:lstStyle/>
          <a:p>
            <a:r>
              <a:rPr lang="en-GB" dirty="0"/>
              <a:t>White Noise </a:t>
            </a:r>
          </a:p>
        </p:txBody>
      </p:sp>
      <p:sp>
        <p:nvSpPr>
          <p:cNvPr id="4" name="Date Placeholder 3">
            <a:extLst>
              <a:ext uri="{FF2B5EF4-FFF2-40B4-BE49-F238E27FC236}">
                <a16:creationId xmlns:a16="http://schemas.microsoft.com/office/drawing/2014/main" id="{93B1040E-C407-423C-81CB-54AFDAEE2742}"/>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BE25837F-B272-4623-A3BB-3603F2965F14}"/>
              </a:ext>
            </a:extLst>
          </p:cNvPr>
          <p:cNvSpPr>
            <a:spLocks noGrp="1"/>
          </p:cNvSpPr>
          <p:nvPr>
            <p:ph type="sldNum" sz="quarter" idx="12"/>
          </p:nvPr>
        </p:nvSpPr>
        <p:spPr/>
        <p:txBody>
          <a:bodyPr/>
          <a:lstStyle/>
          <a:p>
            <a:fld id="{802E07E8-E437-4A6D-803B-09F24E35FE40}" type="slidenum">
              <a:rPr lang="en-US" smtClean="0"/>
              <a:t>29</a:t>
            </a:fld>
            <a:endParaRPr lang="en-US" dirty="0"/>
          </a:p>
        </p:txBody>
      </p:sp>
      <p:pic>
        <p:nvPicPr>
          <p:cNvPr id="6" name="Picture 5">
            <a:extLst>
              <a:ext uri="{FF2B5EF4-FFF2-40B4-BE49-F238E27FC236}">
                <a16:creationId xmlns:a16="http://schemas.microsoft.com/office/drawing/2014/main" id="{B343850D-146A-4424-AD65-3073DFAB4567}"/>
              </a:ext>
            </a:extLst>
          </p:cNvPr>
          <p:cNvPicPr>
            <a:picLocks noChangeAspect="1"/>
          </p:cNvPicPr>
          <p:nvPr/>
        </p:nvPicPr>
        <p:blipFill>
          <a:blip r:embed="rId2"/>
          <a:stretch>
            <a:fillRect/>
          </a:stretch>
        </p:blipFill>
        <p:spPr>
          <a:xfrm>
            <a:off x="299182" y="1448973"/>
            <a:ext cx="6017212" cy="4698610"/>
          </a:xfrm>
          <a:prstGeom prst="rect">
            <a:avLst/>
          </a:prstGeom>
        </p:spPr>
      </p:pic>
      <p:pic>
        <p:nvPicPr>
          <p:cNvPr id="7" name="Picture 6">
            <a:extLst>
              <a:ext uri="{FF2B5EF4-FFF2-40B4-BE49-F238E27FC236}">
                <a16:creationId xmlns:a16="http://schemas.microsoft.com/office/drawing/2014/main" id="{E9A6EA68-9917-43E8-8CD1-A43EEE2B844A}"/>
              </a:ext>
            </a:extLst>
          </p:cNvPr>
          <p:cNvPicPr>
            <a:picLocks noChangeAspect="1"/>
          </p:cNvPicPr>
          <p:nvPr/>
        </p:nvPicPr>
        <p:blipFill>
          <a:blip r:embed="rId3"/>
          <a:stretch>
            <a:fillRect/>
          </a:stretch>
        </p:blipFill>
        <p:spPr>
          <a:xfrm>
            <a:off x="6174788" y="1575583"/>
            <a:ext cx="6017212" cy="4445390"/>
          </a:xfrm>
          <a:prstGeom prst="rect">
            <a:avLst/>
          </a:prstGeom>
        </p:spPr>
      </p:pic>
    </p:spTree>
    <p:extLst>
      <p:ext uri="{BB962C8B-B14F-4D97-AF65-F5344CB8AC3E}">
        <p14:creationId xmlns:p14="http://schemas.microsoft.com/office/powerpoint/2010/main" val="2300106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B0775-4F07-4F89-966F-FBB7B92A2D05}"/>
              </a:ext>
            </a:extLst>
          </p:cNvPr>
          <p:cNvSpPr>
            <a:spLocks noGrp="1"/>
          </p:cNvSpPr>
          <p:nvPr>
            <p:ph type="title"/>
          </p:nvPr>
        </p:nvSpPr>
        <p:spPr/>
        <p:txBody>
          <a:bodyPr/>
          <a:lstStyle/>
          <a:p>
            <a:r>
              <a:rPr lang="en-GB" dirty="0"/>
              <a:t>Baseline Model Performance </a:t>
            </a:r>
          </a:p>
        </p:txBody>
      </p:sp>
      <p:sp>
        <p:nvSpPr>
          <p:cNvPr id="3" name="Content Placeholder 2">
            <a:extLst>
              <a:ext uri="{FF2B5EF4-FFF2-40B4-BE49-F238E27FC236}">
                <a16:creationId xmlns:a16="http://schemas.microsoft.com/office/drawing/2014/main" id="{8065A2A7-BE57-4B36-97FC-81945771A798}"/>
              </a:ext>
            </a:extLst>
          </p:cNvPr>
          <p:cNvSpPr>
            <a:spLocks noGrp="1"/>
          </p:cNvSpPr>
          <p:nvPr>
            <p:ph idx="1"/>
          </p:nvPr>
        </p:nvSpPr>
        <p:spPr>
          <a:xfrm>
            <a:off x="665920" y="1597923"/>
            <a:ext cx="11183957" cy="1831077"/>
          </a:xfrm>
        </p:spPr>
        <p:txBody>
          <a:bodyPr>
            <a:normAutofit/>
          </a:bodyPr>
          <a:lstStyle/>
          <a:p>
            <a:r>
              <a:rPr lang="en-US" dirty="0"/>
              <a:t>The technique used to generate a forecast to calculate the baseline performance must be easy to implement and naive of problem-specific details.</a:t>
            </a:r>
          </a:p>
          <a:p>
            <a:r>
              <a:rPr lang="en-US" dirty="0"/>
              <a:t> Three properties of a good technique for making a baseline forecast are:</a:t>
            </a:r>
            <a:endParaRPr lang="en-GB" dirty="0"/>
          </a:p>
          <a:p>
            <a:endParaRPr lang="en-US" dirty="0"/>
          </a:p>
        </p:txBody>
      </p:sp>
      <p:sp>
        <p:nvSpPr>
          <p:cNvPr id="4" name="Date Placeholder 3">
            <a:extLst>
              <a:ext uri="{FF2B5EF4-FFF2-40B4-BE49-F238E27FC236}">
                <a16:creationId xmlns:a16="http://schemas.microsoft.com/office/drawing/2014/main" id="{F03B958D-84F0-4E80-A5B6-0F180ABA0A4D}"/>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78FD163A-5E6B-45A9-97EA-83D1129FC9A2}"/>
              </a:ext>
            </a:extLst>
          </p:cNvPr>
          <p:cNvSpPr>
            <a:spLocks noGrp="1"/>
          </p:cNvSpPr>
          <p:nvPr>
            <p:ph type="sldNum" sz="quarter" idx="12"/>
          </p:nvPr>
        </p:nvSpPr>
        <p:spPr/>
        <p:txBody>
          <a:bodyPr/>
          <a:lstStyle/>
          <a:p>
            <a:fld id="{802E07E8-E437-4A6D-803B-09F24E35FE40}" type="slidenum">
              <a:rPr lang="en-US" smtClean="0"/>
              <a:t>3</a:t>
            </a:fld>
            <a:endParaRPr lang="en-US" dirty="0"/>
          </a:p>
        </p:txBody>
      </p:sp>
      <p:pic>
        <p:nvPicPr>
          <p:cNvPr id="6" name="Picture 5">
            <a:extLst>
              <a:ext uri="{FF2B5EF4-FFF2-40B4-BE49-F238E27FC236}">
                <a16:creationId xmlns:a16="http://schemas.microsoft.com/office/drawing/2014/main" id="{0CE04863-3706-4C86-B83C-D731347742C6}"/>
              </a:ext>
            </a:extLst>
          </p:cNvPr>
          <p:cNvPicPr>
            <a:picLocks noChangeAspect="1"/>
          </p:cNvPicPr>
          <p:nvPr/>
        </p:nvPicPr>
        <p:blipFill>
          <a:blip r:embed="rId3"/>
          <a:stretch>
            <a:fillRect/>
          </a:stretch>
        </p:blipFill>
        <p:spPr>
          <a:xfrm>
            <a:off x="942535" y="3674404"/>
            <a:ext cx="10297551" cy="2681946"/>
          </a:xfrm>
          <a:prstGeom prst="rect">
            <a:avLst/>
          </a:prstGeom>
        </p:spPr>
      </p:pic>
    </p:spTree>
    <p:extLst>
      <p:ext uri="{BB962C8B-B14F-4D97-AF65-F5344CB8AC3E}">
        <p14:creationId xmlns:p14="http://schemas.microsoft.com/office/powerpoint/2010/main" val="28754422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56674-79B7-4EFD-89FF-3B6642392530}"/>
              </a:ext>
            </a:extLst>
          </p:cNvPr>
          <p:cNvSpPr>
            <a:spLocks noGrp="1"/>
          </p:cNvSpPr>
          <p:nvPr>
            <p:ph type="title"/>
          </p:nvPr>
        </p:nvSpPr>
        <p:spPr>
          <a:xfrm>
            <a:off x="640080" y="2074363"/>
            <a:ext cx="2752354" cy="2709275"/>
          </a:xfrm>
          <a:prstGeom prst="ellipse">
            <a:avLst/>
          </a:prstGeom>
          <a:solidFill>
            <a:schemeClr val="accent2"/>
          </a:solidFill>
          <a:ln w="174625" cmpd="thinThick">
            <a:solidFill>
              <a:srgbClr val="262626"/>
            </a:solidFill>
          </a:ln>
        </p:spPr>
        <p:txBody>
          <a:bodyPr vert="horz" lIns="91440" tIns="45720" rIns="91440" bIns="45720" rtlCol="0" anchor="ctr">
            <a:normAutofit/>
          </a:bodyPr>
          <a:lstStyle/>
          <a:p>
            <a:pPr algn="ctr"/>
            <a:r>
              <a:rPr lang="en-US" sz="2000" kern="1200">
                <a:solidFill>
                  <a:srgbClr val="FFFFFF"/>
                </a:solidFill>
                <a:latin typeface="+mj-lt"/>
                <a:ea typeface="+mj-ea"/>
                <a:cs typeface="+mj-cs"/>
              </a:rPr>
              <a:t>White Noise – Autocorrelation Plot </a:t>
            </a:r>
          </a:p>
        </p:txBody>
      </p:sp>
      <p:pic>
        <p:nvPicPr>
          <p:cNvPr id="6" name="Picture 5">
            <a:extLst>
              <a:ext uri="{FF2B5EF4-FFF2-40B4-BE49-F238E27FC236}">
                <a16:creationId xmlns:a16="http://schemas.microsoft.com/office/drawing/2014/main" id="{EBC11688-F75D-4023-9D33-492E4FF37537}"/>
              </a:ext>
            </a:extLst>
          </p:cNvPr>
          <p:cNvPicPr>
            <a:picLocks noChangeAspect="1"/>
          </p:cNvPicPr>
          <p:nvPr/>
        </p:nvPicPr>
        <p:blipFill>
          <a:blip r:embed="rId2"/>
          <a:stretch>
            <a:fillRect/>
          </a:stretch>
        </p:blipFill>
        <p:spPr>
          <a:xfrm>
            <a:off x="3661507" y="342847"/>
            <a:ext cx="8261419" cy="6196065"/>
          </a:xfrm>
          <a:prstGeom prst="rect">
            <a:avLst/>
          </a:prstGeom>
        </p:spPr>
      </p:pic>
      <p:sp>
        <p:nvSpPr>
          <p:cNvPr id="4" name="Date Placeholder 3">
            <a:extLst>
              <a:ext uri="{FF2B5EF4-FFF2-40B4-BE49-F238E27FC236}">
                <a16:creationId xmlns:a16="http://schemas.microsoft.com/office/drawing/2014/main" id="{74210E36-7445-42BF-8C9A-D3932BE5C864}"/>
              </a:ext>
            </a:extLst>
          </p:cNvPr>
          <p:cNvSpPr>
            <a:spLocks noGrp="1"/>
          </p:cNvSpPr>
          <p:nvPr>
            <p:ph type="dt" sz="half" idx="10"/>
          </p:nvPr>
        </p:nvSpPr>
        <p:spPr>
          <a:xfrm>
            <a:off x="413657" y="6356350"/>
            <a:ext cx="1480457" cy="365125"/>
          </a:xfrm>
        </p:spPr>
        <p:txBody>
          <a:bodyPr vert="horz" lIns="91440" tIns="45720" rIns="91440" bIns="45720" rtlCol="0" anchor="ctr">
            <a:normAutofit/>
          </a:bodyPr>
          <a:lstStyle/>
          <a:p>
            <a:pPr>
              <a:spcAft>
                <a:spcPts val="600"/>
              </a:spcAft>
            </a:pPr>
            <a:fld id="{D2948097-27B5-4582-A309-6310D2B2FB06}" type="datetime1">
              <a:rPr lang="en-US">
                <a:solidFill>
                  <a:srgbClr val="FFFFFF"/>
                </a:solidFill>
              </a:rPr>
              <a:pPr>
                <a:spcAft>
                  <a:spcPts val="600"/>
                </a:spcAft>
              </a:pPr>
              <a:t>4/18/2021</a:t>
            </a:fld>
            <a:endParaRPr lang="en-US">
              <a:solidFill>
                <a:srgbClr val="FFFFFF"/>
              </a:solidFill>
            </a:endParaRPr>
          </a:p>
        </p:txBody>
      </p:sp>
      <p:sp>
        <p:nvSpPr>
          <p:cNvPr id="5" name="Slide Number Placeholder 4">
            <a:extLst>
              <a:ext uri="{FF2B5EF4-FFF2-40B4-BE49-F238E27FC236}">
                <a16:creationId xmlns:a16="http://schemas.microsoft.com/office/drawing/2014/main" id="{50E59440-6EE8-4B09-A327-89D4008532BF}"/>
              </a:ext>
            </a:extLst>
          </p:cNvPr>
          <p:cNvSpPr>
            <a:spLocks noGrp="1"/>
          </p:cNvSpPr>
          <p:nvPr>
            <p:ph type="sldNum" sz="quarter" idx="12"/>
          </p:nvPr>
        </p:nvSpPr>
        <p:spPr>
          <a:xfrm>
            <a:off x="11310257" y="6356350"/>
            <a:ext cx="560009" cy="365125"/>
          </a:xfrm>
        </p:spPr>
        <p:txBody>
          <a:bodyPr vert="horz" lIns="91440" tIns="45720" rIns="91440" bIns="45720" rtlCol="0" anchor="ctr">
            <a:normAutofit/>
          </a:bodyPr>
          <a:lstStyle/>
          <a:p>
            <a:pPr>
              <a:spcAft>
                <a:spcPts val="600"/>
              </a:spcAft>
            </a:pPr>
            <a:fld id="{802E07E8-E437-4A6D-803B-09F24E35FE40}" type="slidenum">
              <a:rPr lang="en-US">
                <a:solidFill>
                  <a:srgbClr val="898989"/>
                </a:solidFill>
              </a:rPr>
              <a:pPr>
                <a:spcAft>
                  <a:spcPts val="600"/>
                </a:spcAft>
              </a:pPr>
              <a:t>30</a:t>
            </a:fld>
            <a:endParaRPr lang="en-US">
              <a:solidFill>
                <a:srgbClr val="898989"/>
              </a:solidFill>
            </a:endParaRPr>
          </a:p>
        </p:txBody>
      </p:sp>
    </p:spTree>
    <p:extLst>
      <p:ext uri="{BB962C8B-B14F-4D97-AF65-F5344CB8AC3E}">
        <p14:creationId xmlns:p14="http://schemas.microsoft.com/office/powerpoint/2010/main" val="35495164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CEBC82-D2B8-4FFD-9150-7264FEF43B64}"/>
              </a:ext>
            </a:extLst>
          </p:cNvPr>
          <p:cNvSpPr>
            <a:spLocks noGrp="1"/>
          </p:cNvSpPr>
          <p:nvPr>
            <p:ph type="title"/>
          </p:nvPr>
        </p:nvSpPr>
        <p:spPr>
          <a:xfrm>
            <a:off x="640080" y="2074363"/>
            <a:ext cx="2752354" cy="2709275"/>
          </a:xfrm>
          <a:prstGeom prst="ellipse">
            <a:avLst/>
          </a:prstGeom>
          <a:solidFill>
            <a:schemeClr val="accent2"/>
          </a:solidFill>
          <a:ln w="174625" cmpd="thinThick">
            <a:solidFill>
              <a:srgbClr val="262626"/>
            </a:solidFill>
          </a:ln>
        </p:spPr>
        <p:txBody>
          <a:bodyPr vert="horz" lIns="91440" tIns="45720" rIns="91440" bIns="45720" rtlCol="0" anchor="ctr">
            <a:normAutofit/>
          </a:bodyPr>
          <a:lstStyle/>
          <a:p>
            <a:pPr algn="ctr"/>
            <a:r>
              <a:rPr lang="en-US" sz="2600" kern="1200">
                <a:solidFill>
                  <a:srgbClr val="FFFFFF"/>
                </a:solidFill>
                <a:latin typeface="+mj-lt"/>
                <a:ea typeface="+mj-ea"/>
                <a:cs typeface="+mj-cs"/>
              </a:rPr>
              <a:t>White Noise – Complete Code </a:t>
            </a:r>
          </a:p>
        </p:txBody>
      </p:sp>
      <p:pic>
        <p:nvPicPr>
          <p:cNvPr id="6" name="Picture 5">
            <a:extLst>
              <a:ext uri="{FF2B5EF4-FFF2-40B4-BE49-F238E27FC236}">
                <a16:creationId xmlns:a16="http://schemas.microsoft.com/office/drawing/2014/main" id="{F350DDFC-AB85-4A3A-8CAD-6F8365352B61}"/>
              </a:ext>
            </a:extLst>
          </p:cNvPr>
          <p:cNvPicPr>
            <a:picLocks noChangeAspect="1"/>
          </p:cNvPicPr>
          <p:nvPr/>
        </p:nvPicPr>
        <p:blipFill>
          <a:blip r:embed="rId2"/>
          <a:stretch>
            <a:fillRect/>
          </a:stretch>
        </p:blipFill>
        <p:spPr>
          <a:xfrm>
            <a:off x="3615957" y="1051572"/>
            <a:ext cx="8254309" cy="4519233"/>
          </a:xfrm>
          <a:prstGeom prst="rect">
            <a:avLst/>
          </a:prstGeom>
        </p:spPr>
      </p:pic>
      <p:sp>
        <p:nvSpPr>
          <p:cNvPr id="4" name="Date Placeholder 3">
            <a:extLst>
              <a:ext uri="{FF2B5EF4-FFF2-40B4-BE49-F238E27FC236}">
                <a16:creationId xmlns:a16="http://schemas.microsoft.com/office/drawing/2014/main" id="{63F9AC7C-908C-486A-92E9-35DEED68DFD1}"/>
              </a:ext>
            </a:extLst>
          </p:cNvPr>
          <p:cNvSpPr>
            <a:spLocks noGrp="1"/>
          </p:cNvSpPr>
          <p:nvPr>
            <p:ph type="dt" sz="half" idx="10"/>
          </p:nvPr>
        </p:nvSpPr>
        <p:spPr>
          <a:xfrm>
            <a:off x="413657" y="6356350"/>
            <a:ext cx="1480457" cy="365125"/>
          </a:xfrm>
        </p:spPr>
        <p:txBody>
          <a:bodyPr vert="horz" lIns="91440" tIns="45720" rIns="91440" bIns="45720" rtlCol="0" anchor="ctr">
            <a:normAutofit/>
          </a:bodyPr>
          <a:lstStyle/>
          <a:p>
            <a:pPr>
              <a:spcAft>
                <a:spcPts val="600"/>
              </a:spcAft>
            </a:pPr>
            <a:fld id="{D2948097-27B5-4582-A309-6310D2B2FB06}" type="datetime1">
              <a:rPr lang="en-US">
                <a:solidFill>
                  <a:srgbClr val="FFFFFF"/>
                </a:solidFill>
              </a:rPr>
              <a:pPr>
                <a:spcAft>
                  <a:spcPts val="600"/>
                </a:spcAft>
              </a:pPr>
              <a:t>4/18/2021</a:t>
            </a:fld>
            <a:endParaRPr lang="en-US">
              <a:solidFill>
                <a:srgbClr val="FFFFFF"/>
              </a:solidFill>
            </a:endParaRPr>
          </a:p>
        </p:txBody>
      </p:sp>
      <p:sp>
        <p:nvSpPr>
          <p:cNvPr id="5" name="Slide Number Placeholder 4">
            <a:extLst>
              <a:ext uri="{FF2B5EF4-FFF2-40B4-BE49-F238E27FC236}">
                <a16:creationId xmlns:a16="http://schemas.microsoft.com/office/drawing/2014/main" id="{3E04634E-C4CB-4E03-A5D2-562819B6C91A}"/>
              </a:ext>
            </a:extLst>
          </p:cNvPr>
          <p:cNvSpPr>
            <a:spLocks noGrp="1"/>
          </p:cNvSpPr>
          <p:nvPr>
            <p:ph type="sldNum" sz="quarter" idx="12"/>
          </p:nvPr>
        </p:nvSpPr>
        <p:spPr>
          <a:xfrm>
            <a:off x="11310257" y="6356350"/>
            <a:ext cx="560009" cy="365125"/>
          </a:xfrm>
        </p:spPr>
        <p:txBody>
          <a:bodyPr vert="horz" lIns="91440" tIns="45720" rIns="91440" bIns="45720" rtlCol="0" anchor="ctr">
            <a:normAutofit/>
          </a:bodyPr>
          <a:lstStyle/>
          <a:p>
            <a:pPr>
              <a:spcAft>
                <a:spcPts val="600"/>
              </a:spcAft>
            </a:pPr>
            <a:fld id="{802E07E8-E437-4A6D-803B-09F24E35FE40}" type="slidenum">
              <a:rPr lang="en-US">
                <a:solidFill>
                  <a:srgbClr val="898989"/>
                </a:solidFill>
              </a:rPr>
              <a:pPr>
                <a:spcAft>
                  <a:spcPts val="600"/>
                </a:spcAft>
              </a:pPr>
              <a:t>31</a:t>
            </a:fld>
            <a:endParaRPr lang="en-US">
              <a:solidFill>
                <a:srgbClr val="898989"/>
              </a:solidFill>
            </a:endParaRPr>
          </a:p>
        </p:txBody>
      </p:sp>
    </p:spTree>
    <p:extLst>
      <p:ext uri="{BB962C8B-B14F-4D97-AF65-F5344CB8AC3E}">
        <p14:creationId xmlns:p14="http://schemas.microsoft.com/office/powerpoint/2010/main" val="11519802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8890C-90A0-4A91-9B48-C25C418320CA}"/>
              </a:ext>
            </a:extLst>
          </p:cNvPr>
          <p:cNvSpPr>
            <a:spLocks noGrp="1"/>
          </p:cNvSpPr>
          <p:nvPr>
            <p:ph type="title"/>
          </p:nvPr>
        </p:nvSpPr>
        <p:spPr/>
        <p:txBody>
          <a:bodyPr/>
          <a:lstStyle/>
          <a:p>
            <a:r>
              <a:rPr lang="en-GB" dirty="0"/>
              <a:t>Moving Average Model </a:t>
            </a:r>
          </a:p>
        </p:txBody>
      </p:sp>
      <p:sp>
        <p:nvSpPr>
          <p:cNvPr id="3" name="Content Placeholder 2">
            <a:extLst>
              <a:ext uri="{FF2B5EF4-FFF2-40B4-BE49-F238E27FC236}">
                <a16:creationId xmlns:a16="http://schemas.microsoft.com/office/drawing/2014/main" id="{377BBEBE-2675-4BE5-B140-53031B8D1E4D}"/>
              </a:ext>
            </a:extLst>
          </p:cNvPr>
          <p:cNvSpPr>
            <a:spLocks noGrp="1"/>
          </p:cNvSpPr>
          <p:nvPr>
            <p:ph idx="1"/>
          </p:nvPr>
        </p:nvSpPr>
        <p:spPr>
          <a:xfrm>
            <a:off x="838200" y="1690688"/>
            <a:ext cx="10757452" cy="4351338"/>
          </a:xfrm>
        </p:spPr>
        <p:txBody>
          <a:bodyPr/>
          <a:lstStyle/>
          <a:p>
            <a:r>
              <a:rPr lang="en-US" dirty="0"/>
              <a:t>The residual errors from forecasts on a time series provide another source of information that we can model.</a:t>
            </a:r>
          </a:p>
          <a:p>
            <a:r>
              <a:rPr lang="en-US" dirty="0"/>
              <a:t>Residual errors themselves form a time series that can have temporal structure.</a:t>
            </a:r>
          </a:p>
          <a:p>
            <a:r>
              <a:rPr lang="en-US" dirty="0"/>
              <a:t>A simple autoregression model of this structure can be used to predict the forecast error, which in turn can be used to correct forecasts.</a:t>
            </a:r>
          </a:p>
          <a:p>
            <a:r>
              <a:rPr lang="en-US" dirty="0"/>
              <a:t>This type of model is called a moving average model, the same name but very different from </a:t>
            </a:r>
            <a:r>
              <a:rPr lang="en-US" b="1" dirty="0"/>
              <a:t>moving average smoothing</a:t>
            </a:r>
            <a:r>
              <a:rPr lang="en-US" dirty="0"/>
              <a:t>.</a:t>
            </a:r>
            <a:endParaRPr lang="en-GB" dirty="0"/>
          </a:p>
        </p:txBody>
      </p:sp>
      <p:sp>
        <p:nvSpPr>
          <p:cNvPr id="4" name="Date Placeholder 3">
            <a:extLst>
              <a:ext uri="{FF2B5EF4-FFF2-40B4-BE49-F238E27FC236}">
                <a16:creationId xmlns:a16="http://schemas.microsoft.com/office/drawing/2014/main" id="{30BFD9F8-4FE6-4A56-8704-BCACCC3D0D3E}"/>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A860C1B3-8CD6-4D5E-A51F-F0CC5484FD95}"/>
              </a:ext>
            </a:extLst>
          </p:cNvPr>
          <p:cNvSpPr>
            <a:spLocks noGrp="1"/>
          </p:cNvSpPr>
          <p:nvPr>
            <p:ph type="sldNum" sz="quarter" idx="12"/>
          </p:nvPr>
        </p:nvSpPr>
        <p:spPr/>
        <p:txBody>
          <a:bodyPr/>
          <a:lstStyle/>
          <a:p>
            <a:fld id="{802E07E8-E437-4A6D-803B-09F24E35FE40}" type="slidenum">
              <a:rPr lang="en-US" smtClean="0"/>
              <a:t>32</a:t>
            </a:fld>
            <a:endParaRPr lang="en-US" dirty="0"/>
          </a:p>
        </p:txBody>
      </p:sp>
    </p:spTree>
    <p:extLst>
      <p:ext uri="{BB962C8B-B14F-4D97-AF65-F5344CB8AC3E}">
        <p14:creationId xmlns:p14="http://schemas.microsoft.com/office/powerpoint/2010/main" val="391581660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4F9A262-C17E-42CA-A5A4-92E3CAAF157B}"/>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2E589E56-C956-45D8-8E2B-8C026A4D18D7}"/>
              </a:ext>
            </a:extLst>
          </p:cNvPr>
          <p:cNvSpPr>
            <a:spLocks noGrp="1"/>
          </p:cNvSpPr>
          <p:nvPr>
            <p:ph type="sldNum" sz="quarter" idx="12"/>
          </p:nvPr>
        </p:nvSpPr>
        <p:spPr/>
        <p:txBody>
          <a:bodyPr/>
          <a:lstStyle/>
          <a:p>
            <a:fld id="{802E07E8-E437-4A6D-803B-09F24E35FE40}" type="slidenum">
              <a:rPr lang="en-US" smtClean="0"/>
              <a:t>33</a:t>
            </a:fld>
            <a:endParaRPr lang="en-US" dirty="0"/>
          </a:p>
        </p:txBody>
      </p:sp>
      <p:pic>
        <p:nvPicPr>
          <p:cNvPr id="6" name="Picture 5">
            <a:extLst>
              <a:ext uri="{FF2B5EF4-FFF2-40B4-BE49-F238E27FC236}">
                <a16:creationId xmlns:a16="http://schemas.microsoft.com/office/drawing/2014/main" id="{1F6E9ADE-73F3-4EC7-9066-F2BD6FF9799D}"/>
              </a:ext>
            </a:extLst>
          </p:cNvPr>
          <p:cNvPicPr>
            <a:picLocks noChangeAspect="1"/>
          </p:cNvPicPr>
          <p:nvPr/>
        </p:nvPicPr>
        <p:blipFill>
          <a:blip r:embed="rId2"/>
          <a:stretch>
            <a:fillRect/>
          </a:stretch>
        </p:blipFill>
        <p:spPr>
          <a:xfrm>
            <a:off x="0" y="242304"/>
            <a:ext cx="11633982" cy="6373391"/>
          </a:xfrm>
          <a:prstGeom prst="rect">
            <a:avLst/>
          </a:prstGeom>
        </p:spPr>
      </p:pic>
    </p:spTree>
    <p:extLst>
      <p:ext uri="{BB962C8B-B14F-4D97-AF65-F5344CB8AC3E}">
        <p14:creationId xmlns:p14="http://schemas.microsoft.com/office/powerpoint/2010/main" val="25534259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2E3210-7C62-4422-9933-EF43AD0826CD}"/>
              </a:ext>
            </a:extLst>
          </p:cNvPr>
          <p:cNvSpPr>
            <a:spLocks noGrp="1"/>
          </p:cNvSpPr>
          <p:nvPr>
            <p:ph type="title"/>
          </p:nvPr>
        </p:nvSpPr>
        <p:spPr/>
        <p:txBody>
          <a:bodyPr/>
          <a:lstStyle/>
          <a:p>
            <a:r>
              <a:rPr lang="en-GB" dirty="0"/>
              <a:t>Model of Residual Errors </a:t>
            </a:r>
          </a:p>
        </p:txBody>
      </p:sp>
      <p:sp>
        <p:nvSpPr>
          <p:cNvPr id="3" name="Content Placeholder 2">
            <a:extLst>
              <a:ext uri="{FF2B5EF4-FFF2-40B4-BE49-F238E27FC236}">
                <a16:creationId xmlns:a16="http://schemas.microsoft.com/office/drawing/2014/main" id="{28A9D438-8267-46D7-BE70-ACE65BD52E83}"/>
              </a:ext>
            </a:extLst>
          </p:cNvPr>
          <p:cNvSpPr>
            <a:spLocks noGrp="1"/>
          </p:cNvSpPr>
          <p:nvPr>
            <p:ph idx="1"/>
          </p:nvPr>
        </p:nvSpPr>
        <p:spPr>
          <a:xfrm>
            <a:off x="838200" y="1825625"/>
            <a:ext cx="10515600" cy="4351338"/>
          </a:xfrm>
        </p:spPr>
        <p:txBody>
          <a:bodyPr/>
          <a:lstStyle/>
          <a:p>
            <a:r>
              <a:rPr lang="en-US" dirty="0"/>
              <a:t>The difference between what was expected and what was predicted is called the residual error. </a:t>
            </a:r>
            <a:r>
              <a:rPr lang="en-GB" dirty="0"/>
              <a:t>It is calculated as:</a:t>
            </a:r>
          </a:p>
        </p:txBody>
      </p:sp>
      <p:sp>
        <p:nvSpPr>
          <p:cNvPr id="4" name="Date Placeholder 3">
            <a:extLst>
              <a:ext uri="{FF2B5EF4-FFF2-40B4-BE49-F238E27FC236}">
                <a16:creationId xmlns:a16="http://schemas.microsoft.com/office/drawing/2014/main" id="{1CFB02E4-2DF2-4948-BDF7-9F3AED881240}"/>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EB5D2568-999E-468E-B0E5-15C0C1640F5A}"/>
              </a:ext>
            </a:extLst>
          </p:cNvPr>
          <p:cNvSpPr>
            <a:spLocks noGrp="1"/>
          </p:cNvSpPr>
          <p:nvPr>
            <p:ph type="sldNum" sz="quarter" idx="12"/>
          </p:nvPr>
        </p:nvSpPr>
        <p:spPr/>
        <p:txBody>
          <a:bodyPr/>
          <a:lstStyle/>
          <a:p>
            <a:fld id="{802E07E8-E437-4A6D-803B-09F24E35FE40}" type="slidenum">
              <a:rPr lang="en-US" smtClean="0"/>
              <a:t>34</a:t>
            </a:fld>
            <a:endParaRPr lang="en-US" dirty="0"/>
          </a:p>
        </p:txBody>
      </p:sp>
      <p:pic>
        <p:nvPicPr>
          <p:cNvPr id="6" name="Picture 5">
            <a:extLst>
              <a:ext uri="{FF2B5EF4-FFF2-40B4-BE49-F238E27FC236}">
                <a16:creationId xmlns:a16="http://schemas.microsoft.com/office/drawing/2014/main" id="{7EFDC2FA-2919-485F-B784-C89894BDFE31}"/>
              </a:ext>
            </a:extLst>
          </p:cNvPr>
          <p:cNvPicPr>
            <a:picLocks noChangeAspect="1"/>
          </p:cNvPicPr>
          <p:nvPr/>
        </p:nvPicPr>
        <p:blipFill>
          <a:blip r:embed="rId2"/>
          <a:stretch>
            <a:fillRect/>
          </a:stretch>
        </p:blipFill>
        <p:spPr>
          <a:xfrm>
            <a:off x="3015032" y="2953578"/>
            <a:ext cx="5819612" cy="551622"/>
          </a:xfrm>
          <a:prstGeom prst="rect">
            <a:avLst/>
          </a:prstGeom>
        </p:spPr>
      </p:pic>
    </p:spTree>
    <p:extLst>
      <p:ext uri="{BB962C8B-B14F-4D97-AF65-F5344CB8AC3E}">
        <p14:creationId xmlns:p14="http://schemas.microsoft.com/office/powerpoint/2010/main" val="40629646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ABDD1-62CC-4017-B6D6-0F4075438A48}"/>
              </a:ext>
            </a:extLst>
          </p:cNvPr>
          <p:cNvSpPr>
            <a:spLocks noGrp="1"/>
          </p:cNvSpPr>
          <p:nvPr>
            <p:ph type="title"/>
          </p:nvPr>
        </p:nvSpPr>
        <p:spPr/>
        <p:txBody>
          <a:bodyPr/>
          <a:lstStyle/>
          <a:p>
            <a:r>
              <a:rPr lang="en-GB" dirty="0"/>
              <a:t>Residual Errors </a:t>
            </a:r>
          </a:p>
        </p:txBody>
      </p:sp>
      <p:sp>
        <p:nvSpPr>
          <p:cNvPr id="3" name="Content Placeholder 2">
            <a:extLst>
              <a:ext uri="{FF2B5EF4-FFF2-40B4-BE49-F238E27FC236}">
                <a16:creationId xmlns:a16="http://schemas.microsoft.com/office/drawing/2014/main" id="{19AAFF8D-2AD5-462A-B280-4C8136B5D445}"/>
              </a:ext>
            </a:extLst>
          </p:cNvPr>
          <p:cNvSpPr>
            <a:spLocks noGrp="1"/>
          </p:cNvSpPr>
          <p:nvPr>
            <p:ph idx="1"/>
          </p:nvPr>
        </p:nvSpPr>
        <p:spPr>
          <a:xfrm>
            <a:off x="838200" y="1587086"/>
            <a:ext cx="10836965" cy="4351338"/>
          </a:xfrm>
        </p:spPr>
        <p:txBody>
          <a:bodyPr/>
          <a:lstStyle/>
          <a:p>
            <a:r>
              <a:rPr lang="en-US" dirty="0"/>
              <a:t>Just like the input observations themselves, the residual errors from a time series can have temporal structure like trends, bias, and seasonality.</a:t>
            </a:r>
          </a:p>
          <a:p>
            <a:r>
              <a:rPr lang="en-US" dirty="0"/>
              <a:t>An ideal model would leave no structure in the residual error, just random fluctuations that cannot be modeled.</a:t>
            </a:r>
          </a:p>
          <a:p>
            <a:r>
              <a:rPr lang="en-US" dirty="0"/>
              <a:t> Any temporal structure in the time series of residual forecast errors is useful as a diagnostic as it suggests information that could be incorporated into the predictive model.</a:t>
            </a:r>
          </a:p>
          <a:p>
            <a:pPr marL="0" indent="0">
              <a:buNone/>
            </a:pPr>
            <a:endParaRPr lang="en-GB" dirty="0"/>
          </a:p>
        </p:txBody>
      </p:sp>
      <p:sp>
        <p:nvSpPr>
          <p:cNvPr id="4" name="Date Placeholder 3">
            <a:extLst>
              <a:ext uri="{FF2B5EF4-FFF2-40B4-BE49-F238E27FC236}">
                <a16:creationId xmlns:a16="http://schemas.microsoft.com/office/drawing/2014/main" id="{59AFE67F-20D8-4252-9DC0-78E41071DCBF}"/>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C4794703-C549-4A96-A307-8F866CFADF18}"/>
              </a:ext>
            </a:extLst>
          </p:cNvPr>
          <p:cNvSpPr>
            <a:spLocks noGrp="1"/>
          </p:cNvSpPr>
          <p:nvPr>
            <p:ph type="sldNum" sz="quarter" idx="12"/>
          </p:nvPr>
        </p:nvSpPr>
        <p:spPr/>
        <p:txBody>
          <a:bodyPr/>
          <a:lstStyle/>
          <a:p>
            <a:fld id="{802E07E8-E437-4A6D-803B-09F24E35FE40}" type="slidenum">
              <a:rPr lang="en-US" smtClean="0"/>
              <a:t>35</a:t>
            </a:fld>
            <a:endParaRPr lang="en-US" dirty="0"/>
          </a:p>
        </p:txBody>
      </p:sp>
    </p:spTree>
    <p:extLst>
      <p:ext uri="{BB962C8B-B14F-4D97-AF65-F5344CB8AC3E}">
        <p14:creationId xmlns:p14="http://schemas.microsoft.com/office/powerpoint/2010/main" val="820430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79D5C-54AB-4F0F-84F8-E97386A85811}"/>
              </a:ext>
            </a:extLst>
          </p:cNvPr>
          <p:cNvSpPr>
            <a:spLocks noGrp="1"/>
          </p:cNvSpPr>
          <p:nvPr>
            <p:ph type="title"/>
          </p:nvPr>
        </p:nvSpPr>
        <p:spPr/>
        <p:txBody>
          <a:bodyPr/>
          <a:lstStyle/>
          <a:p>
            <a:r>
              <a:rPr lang="en-GB" dirty="0"/>
              <a:t>Residual Errors </a:t>
            </a:r>
          </a:p>
        </p:txBody>
      </p:sp>
      <p:sp>
        <p:nvSpPr>
          <p:cNvPr id="3" name="Content Placeholder 2">
            <a:extLst>
              <a:ext uri="{FF2B5EF4-FFF2-40B4-BE49-F238E27FC236}">
                <a16:creationId xmlns:a16="http://schemas.microsoft.com/office/drawing/2014/main" id="{E41BF509-9ECF-49C8-A763-B2ED7CD2B0EA}"/>
              </a:ext>
            </a:extLst>
          </p:cNvPr>
          <p:cNvSpPr>
            <a:spLocks noGrp="1"/>
          </p:cNvSpPr>
          <p:nvPr>
            <p:ph idx="1"/>
          </p:nvPr>
        </p:nvSpPr>
        <p:spPr>
          <a:xfrm>
            <a:off x="838200" y="1825625"/>
            <a:ext cx="10744200" cy="4351338"/>
          </a:xfrm>
        </p:spPr>
        <p:txBody>
          <a:bodyPr/>
          <a:lstStyle/>
          <a:p>
            <a:r>
              <a:rPr lang="en-US" dirty="0"/>
              <a:t>Structure in the residual error can also be modeled directly. </a:t>
            </a:r>
          </a:p>
          <a:p>
            <a:r>
              <a:rPr lang="en-US" dirty="0"/>
              <a:t>There may be complex signals in the residual error that are difficult to directly incorporate into the model.</a:t>
            </a:r>
          </a:p>
          <a:p>
            <a:r>
              <a:rPr lang="en-US" dirty="0"/>
              <a:t> Instead, you can create a model of the residual error time series and predict the expected error for your model.</a:t>
            </a:r>
          </a:p>
          <a:p>
            <a:r>
              <a:rPr lang="en-US" dirty="0"/>
              <a:t>The predicted error can then be subtracted from the model prediction and in turn provide an </a:t>
            </a:r>
            <a:r>
              <a:rPr lang="en-GB" dirty="0"/>
              <a:t>additional lift in performance.</a:t>
            </a:r>
          </a:p>
        </p:txBody>
      </p:sp>
      <p:sp>
        <p:nvSpPr>
          <p:cNvPr id="4" name="Date Placeholder 3">
            <a:extLst>
              <a:ext uri="{FF2B5EF4-FFF2-40B4-BE49-F238E27FC236}">
                <a16:creationId xmlns:a16="http://schemas.microsoft.com/office/drawing/2014/main" id="{894F36EA-58AE-42E6-850F-14A11A26C042}"/>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1EBB7B60-A305-4E6D-AD19-A64F2D9E7490}"/>
              </a:ext>
            </a:extLst>
          </p:cNvPr>
          <p:cNvSpPr>
            <a:spLocks noGrp="1"/>
          </p:cNvSpPr>
          <p:nvPr>
            <p:ph type="sldNum" sz="quarter" idx="12"/>
          </p:nvPr>
        </p:nvSpPr>
        <p:spPr/>
        <p:txBody>
          <a:bodyPr/>
          <a:lstStyle/>
          <a:p>
            <a:fld id="{802E07E8-E437-4A6D-803B-09F24E35FE40}" type="slidenum">
              <a:rPr lang="en-US" smtClean="0"/>
              <a:t>36</a:t>
            </a:fld>
            <a:endParaRPr lang="en-US" dirty="0"/>
          </a:p>
        </p:txBody>
      </p:sp>
    </p:spTree>
    <p:extLst>
      <p:ext uri="{BB962C8B-B14F-4D97-AF65-F5344CB8AC3E}">
        <p14:creationId xmlns:p14="http://schemas.microsoft.com/office/powerpoint/2010/main" val="166963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3B469-F372-467A-8084-ACD1F9CB4693}"/>
              </a:ext>
            </a:extLst>
          </p:cNvPr>
          <p:cNvSpPr>
            <a:spLocks noGrp="1"/>
          </p:cNvSpPr>
          <p:nvPr>
            <p:ph type="title"/>
          </p:nvPr>
        </p:nvSpPr>
        <p:spPr/>
        <p:txBody>
          <a:bodyPr/>
          <a:lstStyle/>
          <a:p>
            <a:r>
              <a:rPr lang="en-GB" dirty="0"/>
              <a:t>Residual Errors </a:t>
            </a:r>
          </a:p>
        </p:txBody>
      </p:sp>
      <p:sp>
        <p:nvSpPr>
          <p:cNvPr id="3" name="Content Placeholder 2">
            <a:extLst>
              <a:ext uri="{FF2B5EF4-FFF2-40B4-BE49-F238E27FC236}">
                <a16:creationId xmlns:a16="http://schemas.microsoft.com/office/drawing/2014/main" id="{83C148E0-406A-4267-B2D1-149031CB0135}"/>
              </a:ext>
            </a:extLst>
          </p:cNvPr>
          <p:cNvSpPr>
            <a:spLocks noGrp="1"/>
          </p:cNvSpPr>
          <p:nvPr>
            <p:ph idx="1"/>
          </p:nvPr>
        </p:nvSpPr>
        <p:spPr>
          <a:xfrm>
            <a:off x="838200" y="1526071"/>
            <a:ext cx="10515600" cy="4966803"/>
          </a:xfrm>
        </p:spPr>
        <p:txBody>
          <a:bodyPr>
            <a:normAutofit fontScale="92500"/>
          </a:bodyPr>
          <a:lstStyle/>
          <a:p>
            <a:r>
              <a:rPr lang="en-US" dirty="0"/>
              <a:t>A simple and effective model of residual error is an autoregression.</a:t>
            </a:r>
          </a:p>
          <a:p>
            <a:r>
              <a:rPr lang="en-US" dirty="0"/>
              <a:t>This is where some number of lagged error values are used to predict the error at the next time step.</a:t>
            </a:r>
          </a:p>
          <a:p>
            <a:r>
              <a:rPr lang="en-US" dirty="0"/>
              <a:t>These lag errors are combined in a linear regression model, much like an autoregression model of the direct time series observations.</a:t>
            </a:r>
          </a:p>
          <a:p>
            <a:r>
              <a:rPr lang="en-US" b="1" dirty="0"/>
              <a:t>An autoregression of the residual error time series is called a Moving</a:t>
            </a:r>
          </a:p>
          <a:p>
            <a:pPr marL="0" indent="0">
              <a:buNone/>
            </a:pPr>
            <a:r>
              <a:rPr lang="en-US" b="1" dirty="0"/>
              <a:t>   Average (MA) model.</a:t>
            </a:r>
          </a:p>
          <a:p>
            <a:r>
              <a:rPr lang="en-US" dirty="0"/>
              <a:t>This is confusing because it has nothing to do with the moving average smoothing process.</a:t>
            </a:r>
          </a:p>
          <a:p>
            <a:r>
              <a:rPr lang="en-US" dirty="0"/>
              <a:t> Think of it as the sibling to the autoregressive (AR) process, except on</a:t>
            </a:r>
          </a:p>
          <a:p>
            <a:pPr marL="0" indent="0">
              <a:buNone/>
            </a:pPr>
            <a:r>
              <a:rPr lang="en-US" dirty="0"/>
              <a:t>    lagged residual error rather than lagged raw observations.</a:t>
            </a:r>
            <a:endParaRPr lang="en-GB" dirty="0"/>
          </a:p>
        </p:txBody>
      </p:sp>
      <p:sp>
        <p:nvSpPr>
          <p:cNvPr id="4" name="Date Placeholder 3">
            <a:extLst>
              <a:ext uri="{FF2B5EF4-FFF2-40B4-BE49-F238E27FC236}">
                <a16:creationId xmlns:a16="http://schemas.microsoft.com/office/drawing/2014/main" id="{2D1305FF-70C7-444F-9D92-D3E43396627E}"/>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1A7A18E0-0FBA-46D6-B20F-A0AF3B3EC297}"/>
              </a:ext>
            </a:extLst>
          </p:cNvPr>
          <p:cNvSpPr>
            <a:spLocks noGrp="1"/>
          </p:cNvSpPr>
          <p:nvPr>
            <p:ph type="sldNum" sz="quarter" idx="12"/>
          </p:nvPr>
        </p:nvSpPr>
        <p:spPr/>
        <p:txBody>
          <a:bodyPr/>
          <a:lstStyle/>
          <a:p>
            <a:fld id="{802E07E8-E437-4A6D-803B-09F24E35FE40}" type="slidenum">
              <a:rPr lang="en-US" smtClean="0"/>
              <a:t>37</a:t>
            </a:fld>
            <a:endParaRPr lang="en-US" dirty="0"/>
          </a:p>
        </p:txBody>
      </p:sp>
    </p:spTree>
    <p:extLst>
      <p:ext uri="{BB962C8B-B14F-4D97-AF65-F5344CB8AC3E}">
        <p14:creationId xmlns:p14="http://schemas.microsoft.com/office/powerpoint/2010/main" val="27323140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0E7CE-C6CB-40E5-8C75-F4BCEFB447DF}"/>
              </a:ext>
            </a:extLst>
          </p:cNvPr>
          <p:cNvSpPr>
            <a:spLocks noGrp="1"/>
          </p:cNvSpPr>
          <p:nvPr>
            <p:ph type="title"/>
          </p:nvPr>
        </p:nvSpPr>
        <p:spPr/>
        <p:txBody>
          <a:bodyPr/>
          <a:lstStyle/>
          <a:p>
            <a:r>
              <a:rPr lang="en-GB" dirty="0"/>
              <a:t>How It Works ? </a:t>
            </a:r>
          </a:p>
        </p:txBody>
      </p:sp>
      <p:graphicFrame>
        <p:nvGraphicFramePr>
          <p:cNvPr id="6" name="Content Placeholder 5">
            <a:extLst>
              <a:ext uri="{FF2B5EF4-FFF2-40B4-BE49-F238E27FC236}">
                <a16:creationId xmlns:a16="http://schemas.microsoft.com/office/drawing/2014/main" id="{74701B71-45B7-4110-8D17-9095E615BD78}"/>
              </a:ext>
            </a:extLst>
          </p:cNvPr>
          <p:cNvGraphicFramePr>
            <a:graphicFrameLocks noGrp="1"/>
          </p:cNvGraphicFramePr>
          <p:nvPr>
            <p:ph idx="1"/>
          </p:nvPr>
        </p:nvGraphicFramePr>
        <p:xfrm>
          <a:off x="732183" y="15208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ate Placeholder 3">
            <a:extLst>
              <a:ext uri="{FF2B5EF4-FFF2-40B4-BE49-F238E27FC236}">
                <a16:creationId xmlns:a16="http://schemas.microsoft.com/office/drawing/2014/main" id="{11479C64-F58A-4B17-88C6-4F8819379A8B}"/>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45FF7446-4842-411C-BB6A-DBE243F044AF}"/>
              </a:ext>
            </a:extLst>
          </p:cNvPr>
          <p:cNvSpPr>
            <a:spLocks noGrp="1"/>
          </p:cNvSpPr>
          <p:nvPr>
            <p:ph type="sldNum" sz="quarter" idx="12"/>
          </p:nvPr>
        </p:nvSpPr>
        <p:spPr/>
        <p:txBody>
          <a:bodyPr/>
          <a:lstStyle/>
          <a:p>
            <a:fld id="{802E07E8-E437-4A6D-803B-09F24E35FE40}" type="slidenum">
              <a:rPr lang="en-US" smtClean="0"/>
              <a:t>38</a:t>
            </a:fld>
            <a:endParaRPr lang="en-US" dirty="0"/>
          </a:p>
        </p:txBody>
      </p:sp>
    </p:spTree>
    <p:extLst>
      <p:ext uri="{BB962C8B-B14F-4D97-AF65-F5344CB8AC3E}">
        <p14:creationId xmlns:p14="http://schemas.microsoft.com/office/powerpoint/2010/main" val="25031507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AA4CA-5D96-40AA-9A12-35C3B0BB0582}"/>
              </a:ext>
            </a:extLst>
          </p:cNvPr>
          <p:cNvSpPr>
            <a:spLocks noGrp="1"/>
          </p:cNvSpPr>
          <p:nvPr>
            <p:ph type="title"/>
          </p:nvPr>
        </p:nvSpPr>
        <p:spPr>
          <a:xfrm>
            <a:off x="546351" y="433545"/>
            <a:ext cx="11139854" cy="930447"/>
          </a:xfrm>
        </p:spPr>
        <p:txBody>
          <a:bodyPr vert="horz" lIns="91440" tIns="45720" rIns="91440" bIns="45720" rtlCol="0" anchor="b">
            <a:normAutofit/>
          </a:bodyPr>
          <a:lstStyle/>
          <a:p>
            <a:pPr algn="ctr"/>
            <a:r>
              <a:rPr lang="en-US" sz="5400" dirty="0">
                <a:solidFill>
                  <a:srgbClr val="FFFFFF"/>
                </a:solidFill>
              </a:rPr>
              <a:t>Female Births Dataset </a:t>
            </a:r>
          </a:p>
        </p:txBody>
      </p:sp>
      <p:pic>
        <p:nvPicPr>
          <p:cNvPr id="6" name="Picture 5">
            <a:extLst>
              <a:ext uri="{FF2B5EF4-FFF2-40B4-BE49-F238E27FC236}">
                <a16:creationId xmlns:a16="http://schemas.microsoft.com/office/drawing/2014/main" id="{FDC46012-5A61-446F-A025-014F6A5D7B49}"/>
              </a:ext>
            </a:extLst>
          </p:cNvPr>
          <p:cNvPicPr>
            <a:picLocks noChangeAspect="1"/>
          </p:cNvPicPr>
          <p:nvPr/>
        </p:nvPicPr>
        <p:blipFill>
          <a:blip r:embed="rId2"/>
          <a:stretch>
            <a:fillRect/>
          </a:stretch>
        </p:blipFill>
        <p:spPr>
          <a:xfrm>
            <a:off x="365118" y="1549085"/>
            <a:ext cx="5455917" cy="4725105"/>
          </a:xfrm>
          <a:prstGeom prst="rect">
            <a:avLst/>
          </a:prstGeom>
        </p:spPr>
      </p:pic>
      <p:pic>
        <p:nvPicPr>
          <p:cNvPr id="7" name="Picture 6">
            <a:extLst>
              <a:ext uri="{FF2B5EF4-FFF2-40B4-BE49-F238E27FC236}">
                <a16:creationId xmlns:a16="http://schemas.microsoft.com/office/drawing/2014/main" id="{77D4BD36-92DB-4F38-B35D-A4E3758642D1}"/>
              </a:ext>
            </a:extLst>
          </p:cNvPr>
          <p:cNvPicPr>
            <a:picLocks noChangeAspect="1"/>
          </p:cNvPicPr>
          <p:nvPr/>
        </p:nvPicPr>
        <p:blipFill>
          <a:blip r:embed="rId3"/>
          <a:stretch>
            <a:fillRect/>
          </a:stretch>
        </p:blipFill>
        <p:spPr>
          <a:xfrm>
            <a:off x="5961712" y="1549085"/>
            <a:ext cx="5455917" cy="4725105"/>
          </a:xfrm>
          <a:prstGeom prst="rect">
            <a:avLst/>
          </a:prstGeom>
        </p:spPr>
      </p:pic>
      <p:sp>
        <p:nvSpPr>
          <p:cNvPr id="4" name="Date Placeholder 3">
            <a:extLst>
              <a:ext uri="{FF2B5EF4-FFF2-40B4-BE49-F238E27FC236}">
                <a16:creationId xmlns:a16="http://schemas.microsoft.com/office/drawing/2014/main" id="{0B932AF0-A04D-425D-B9CC-D18CEFFA3C61}"/>
              </a:ext>
            </a:extLst>
          </p:cNvPr>
          <p:cNvSpPr>
            <a:spLocks noGrp="1"/>
          </p:cNvSpPr>
          <p:nvPr>
            <p:ph type="dt" sz="half" idx="10"/>
          </p:nvPr>
        </p:nvSpPr>
        <p:spPr>
          <a:xfrm>
            <a:off x="830943" y="6522430"/>
            <a:ext cx="2743200" cy="347472"/>
          </a:xfrm>
        </p:spPr>
        <p:txBody>
          <a:bodyPr vert="horz" lIns="91440" tIns="45720" rIns="91440" bIns="45720" rtlCol="0" anchor="ctr">
            <a:normAutofit/>
          </a:bodyPr>
          <a:lstStyle/>
          <a:p>
            <a:pPr>
              <a:spcAft>
                <a:spcPts val="600"/>
              </a:spcAft>
            </a:pPr>
            <a:fld id="{D2948097-27B5-4582-A309-6310D2B2FB06}" type="datetime1">
              <a:rPr lang="en-US">
                <a:solidFill>
                  <a:srgbClr val="898989"/>
                </a:solidFill>
              </a:rPr>
              <a:pPr>
                <a:spcAft>
                  <a:spcPts val="600"/>
                </a:spcAft>
              </a:pPr>
              <a:t>4/18/2021</a:t>
            </a:fld>
            <a:endParaRPr lang="en-US">
              <a:solidFill>
                <a:srgbClr val="898989"/>
              </a:solidFill>
            </a:endParaRPr>
          </a:p>
        </p:txBody>
      </p:sp>
      <p:sp>
        <p:nvSpPr>
          <p:cNvPr id="5" name="Slide Number Placeholder 4">
            <a:extLst>
              <a:ext uri="{FF2B5EF4-FFF2-40B4-BE49-F238E27FC236}">
                <a16:creationId xmlns:a16="http://schemas.microsoft.com/office/drawing/2014/main" id="{297774BC-A11F-44A4-A420-37114785FA02}"/>
              </a:ext>
            </a:extLst>
          </p:cNvPr>
          <p:cNvSpPr>
            <a:spLocks noGrp="1"/>
          </p:cNvSpPr>
          <p:nvPr>
            <p:ph type="sldNum" sz="quarter" idx="12"/>
          </p:nvPr>
        </p:nvSpPr>
        <p:spPr>
          <a:xfrm>
            <a:off x="8603343" y="6522430"/>
            <a:ext cx="2743200" cy="347472"/>
          </a:xfrm>
        </p:spPr>
        <p:txBody>
          <a:bodyPr vert="horz" lIns="91440" tIns="45720" rIns="91440" bIns="45720" rtlCol="0" anchor="ctr">
            <a:normAutofit/>
          </a:bodyPr>
          <a:lstStyle/>
          <a:p>
            <a:pPr>
              <a:spcAft>
                <a:spcPts val="600"/>
              </a:spcAft>
            </a:pPr>
            <a:fld id="{802E07E8-E437-4A6D-803B-09F24E35FE40}" type="slidenum">
              <a:rPr lang="en-US">
                <a:solidFill>
                  <a:srgbClr val="898989"/>
                </a:solidFill>
              </a:rPr>
              <a:pPr>
                <a:spcAft>
                  <a:spcPts val="600"/>
                </a:spcAft>
              </a:pPr>
              <a:t>39</a:t>
            </a:fld>
            <a:endParaRPr lang="en-US">
              <a:solidFill>
                <a:srgbClr val="898989"/>
              </a:solidFill>
            </a:endParaRPr>
          </a:p>
        </p:txBody>
      </p:sp>
    </p:spTree>
    <p:extLst>
      <p:ext uri="{BB962C8B-B14F-4D97-AF65-F5344CB8AC3E}">
        <p14:creationId xmlns:p14="http://schemas.microsoft.com/office/powerpoint/2010/main" val="2479137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33757A-EA91-4737-B503-F25596909D5C}"/>
              </a:ext>
            </a:extLst>
          </p:cNvPr>
          <p:cNvSpPr>
            <a:spLocks noGrp="1"/>
          </p:cNvSpPr>
          <p:nvPr>
            <p:ph type="title"/>
          </p:nvPr>
        </p:nvSpPr>
        <p:spPr/>
        <p:txBody>
          <a:bodyPr/>
          <a:lstStyle/>
          <a:p>
            <a:r>
              <a:rPr lang="en-US" dirty="0"/>
              <a:t>Steps of the Persistence Algorithm</a:t>
            </a:r>
          </a:p>
        </p:txBody>
      </p:sp>
      <p:pic>
        <p:nvPicPr>
          <p:cNvPr id="4" name="Picture 3">
            <a:extLst>
              <a:ext uri="{FF2B5EF4-FFF2-40B4-BE49-F238E27FC236}">
                <a16:creationId xmlns:a16="http://schemas.microsoft.com/office/drawing/2014/main" id="{98D15C1B-FB55-4E12-B9B1-818413BF7798}"/>
              </a:ext>
            </a:extLst>
          </p:cNvPr>
          <p:cNvPicPr>
            <a:picLocks noChangeAspect="1"/>
          </p:cNvPicPr>
          <p:nvPr/>
        </p:nvPicPr>
        <p:blipFill rotWithShape="1">
          <a:blip r:embed="rId2"/>
          <a:srcRect t="15319"/>
          <a:stretch/>
        </p:blipFill>
        <p:spPr>
          <a:xfrm>
            <a:off x="838200" y="1915772"/>
            <a:ext cx="9046865" cy="4189606"/>
          </a:xfrm>
          <a:prstGeom prst="rect">
            <a:avLst/>
          </a:prstGeom>
        </p:spPr>
      </p:pic>
    </p:spTree>
    <p:extLst>
      <p:ext uri="{BB962C8B-B14F-4D97-AF65-F5344CB8AC3E}">
        <p14:creationId xmlns:p14="http://schemas.microsoft.com/office/powerpoint/2010/main" val="18741015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122F9-0387-4F64-BB99-9CF4372556DD}"/>
              </a:ext>
            </a:extLst>
          </p:cNvPr>
          <p:cNvSpPr>
            <a:spLocks noGrp="1"/>
          </p:cNvSpPr>
          <p:nvPr>
            <p:ph type="title"/>
          </p:nvPr>
        </p:nvSpPr>
        <p:spPr>
          <a:xfrm>
            <a:off x="804672" y="5434228"/>
            <a:ext cx="10640754" cy="775845"/>
          </a:xfrm>
        </p:spPr>
        <p:txBody>
          <a:bodyPr vert="horz" lIns="91440" tIns="45720" rIns="91440" bIns="45720" rtlCol="0" anchor="ctr">
            <a:normAutofit/>
          </a:bodyPr>
          <a:lstStyle/>
          <a:p>
            <a:r>
              <a:rPr lang="en-US" kern="1200">
                <a:solidFill>
                  <a:srgbClr val="FFFFFF"/>
                </a:solidFill>
                <a:latin typeface="+mj-lt"/>
                <a:ea typeface="+mj-ea"/>
                <a:cs typeface="+mj-cs"/>
              </a:rPr>
              <a:t>Train Test Split </a:t>
            </a:r>
          </a:p>
        </p:txBody>
      </p:sp>
      <p:pic>
        <p:nvPicPr>
          <p:cNvPr id="6" name="Picture 5">
            <a:extLst>
              <a:ext uri="{FF2B5EF4-FFF2-40B4-BE49-F238E27FC236}">
                <a16:creationId xmlns:a16="http://schemas.microsoft.com/office/drawing/2014/main" id="{83B306A5-22B5-4EBE-AB9C-EE836A85CB12}"/>
              </a:ext>
            </a:extLst>
          </p:cNvPr>
          <p:cNvPicPr>
            <a:picLocks noChangeAspect="1"/>
          </p:cNvPicPr>
          <p:nvPr/>
        </p:nvPicPr>
        <p:blipFill>
          <a:blip r:embed="rId2"/>
          <a:stretch>
            <a:fillRect/>
          </a:stretch>
        </p:blipFill>
        <p:spPr>
          <a:xfrm>
            <a:off x="818926" y="2955318"/>
            <a:ext cx="9872665" cy="2744318"/>
          </a:xfrm>
          <a:prstGeom prst="rect">
            <a:avLst/>
          </a:prstGeom>
        </p:spPr>
      </p:pic>
      <p:sp>
        <p:nvSpPr>
          <p:cNvPr id="4" name="Date Placeholder 3">
            <a:extLst>
              <a:ext uri="{FF2B5EF4-FFF2-40B4-BE49-F238E27FC236}">
                <a16:creationId xmlns:a16="http://schemas.microsoft.com/office/drawing/2014/main" id="{C902F601-3230-4FD7-AB4C-4BA58B05B4A5}"/>
              </a:ext>
            </a:extLst>
          </p:cNvPr>
          <p:cNvSpPr>
            <a:spLocks noGrp="1"/>
          </p:cNvSpPr>
          <p:nvPr>
            <p:ph type="dt" sz="half" idx="10"/>
          </p:nvPr>
        </p:nvSpPr>
        <p:spPr>
          <a:xfrm>
            <a:off x="7554138" y="6223702"/>
            <a:ext cx="3108065" cy="314067"/>
          </a:xfrm>
        </p:spPr>
        <p:txBody>
          <a:bodyPr vert="horz" lIns="91440" tIns="45720" rIns="91440" bIns="45720" rtlCol="0" anchor="ctr">
            <a:normAutofit/>
          </a:bodyPr>
          <a:lstStyle/>
          <a:p>
            <a:pPr algn="r">
              <a:spcAft>
                <a:spcPts val="600"/>
              </a:spcAft>
            </a:pPr>
            <a:fld id="{D2948097-27B5-4582-A309-6310D2B2FB06}" type="datetime1">
              <a:rPr lang="en-US" sz="1100">
                <a:solidFill>
                  <a:srgbClr val="FFFFFF"/>
                </a:solidFill>
              </a:rPr>
              <a:pPr algn="r">
                <a:spcAft>
                  <a:spcPts val="600"/>
                </a:spcAft>
              </a:pPr>
              <a:t>4/18/2021</a:t>
            </a:fld>
            <a:endParaRPr lang="en-US" sz="1100">
              <a:solidFill>
                <a:srgbClr val="FFFFFF"/>
              </a:solidFill>
            </a:endParaRPr>
          </a:p>
        </p:txBody>
      </p:sp>
      <p:sp>
        <p:nvSpPr>
          <p:cNvPr id="5" name="Slide Number Placeholder 4">
            <a:extLst>
              <a:ext uri="{FF2B5EF4-FFF2-40B4-BE49-F238E27FC236}">
                <a16:creationId xmlns:a16="http://schemas.microsoft.com/office/drawing/2014/main" id="{58B3DBC5-A4C2-4D3B-B54D-3335DEB2B0BC}"/>
              </a:ext>
            </a:extLst>
          </p:cNvPr>
          <p:cNvSpPr>
            <a:spLocks noGrp="1"/>
          </p:cNvSpPr>
          <p:nvPr>
            <p:ph type="sldNum" sz="quarter" idx="12"/>
          </p:nvPr>
        </p:nvSpPr>
        <p:spPr>
          <a:xfrm>
            <a:off x="10825930" y="6223702"/>
            <a:ext cx="570728" cy="314067"/>
          </a:xfrm>
        </p:spPr>
        <p:txBody>
          <a:bodyPr vert="horz" lIns="91440" tIns="45720" rIns="91440" bIns="45720" rtlCol="0" anchor="ctr">
            <a:normAutofit/>
          </a:bodyPr>
          <a:lstStyle/>
          <a:p>
            <a:pPr>
              <a:spcAft>
                <a:spcPts val="600"/>
              </a:spcAft>
            </a:pPr>
            <a:fld id="{802E07E8-E437-4A6D-803B-09F24E35FE40}" type="slidenum">
              <a:rPr lang="en-US" sz="1100">
                <a:solidFill>
                  <a:srgbClr val="FFFFFF"/>
                </a:solidFill>
              </a:rPr>
              <a:pPr>
                <a:spcAft>
                  <a:spcPts val="600"/>
                </a:spcAft>
              </a:pPr>
              <a:t>40</a:t>
            </a:fld>
            <a:endParaRPr lang="en-US" sz="1100">
              <a:solidFill>
                <a:srgbClr val="FFFFFF"/>
              </a:solidFill>
            </a:endParaRPr>
          </a:p>
        </p:txBody>
      </p:sp>
      <p:pic>
        <p:nvPicPr>
          <p:cNvPr id="7" name="Picture 6">
            <a:extLst>
              <a:ext uri="{FF2B5EF4-FFF2-40B4-BE49-F238E27FC236}">
                <a16:creationId xmlns:a16="http://schemas.microsoft.com/office/drawing/2014/main" id="{4DF8036C-35A8-4AF2-BDB8-735C9FC9417C}"/>
              </a:ext>
            </a:extLst>
          </p:cNvPr>
          <p:cNvPicPr>
            <a:picLocks noChangeAspect="1"/>
          </p:cNvPicPr>
          <p:nvPr/>
        </p:nvPicPr>
        <p:blipFill>
          <a:blip r:embed="rId3"/>
          <a:stretch>
            <a:fillRect/>
          </a:stretch>
        </p:blipFill>
        <p:spPr>
          <a:xfrm>
            <a:off x="909264" y="1366444"/>
            <a:ext cx="9752939" cy="1393277"/>
          </a:xfrm>
          <a:prstGeom prst="rect">
            <a:avLst/>
          </a:prstGeom>
        </p:spPr>
      </p:pic>
    </p:spTree>
    <p:extLst>
      <p:ext uri="{BB962C8B-B14F-4D97-AF65-F5344CB8AC3E}">
        <p14:creationId xmlns:p14="http://schemas.microsoft.com/office/powerpoint/2010/main" val="26103795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DA75A-785F-426E-86E6-D21F755868F3}"/>
              </a:ext>
            </a:extLst>
          </p:cNvPr>
          <p:cNvSpPr>
            <a:spLocks noGrp="1"/>
          </p:cNvSpPr>
          <p:nvPr>
            <p:ph type="title"/>
          </p:nvPr>
        </p:nvSpPr>
        <p:spPr/>
        <p:txBody>
          <a:bodyPr/>
          <a:lstStyle/>
          <a:p>
            <a:r>
              <a:rPr lang="en-GB" dirty="0"/>
              <a:t>Persistence Model Predictions  </a:t>
            </a:r>
          </a:p>
        </p:txBody>
      </p:sp>
      <p:sp>
        <p:nvSpPr>
          <p:cNvPr id="4" name="Date Placeholder 3">
            <a:extLst>
              <a:ext uri="{FF2B5EF4-FFF2-40B4-BE49-F238E27FC236}">
                <a16:creationId xmlns:a16="http://schemas.microsoft.com/office/drawing/2014/main" id="{91919F4B-76F2-4579-B6AE-7ED966EF390E}"/>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1D4E67C7-56FE-4A26-93B5-88DB14E31AE2}"/>
              </a:ext>
            </a:extLst>
          </p:cNvPr>
          <p:cNvSpPr>
            <a:spLocks noGrp="1"/>
          </p:cNvSpPr>
          <p:nvPr>
            <p:ph type="sldNum" sz="quarter" idx="12"/>
          </p:nvPr>
        </p:nvSpPr>
        <p:spPr/>
        <p:txBody>
          <a:bodyPr/>
          <a:lstStyle/>
          <a:p>
            <a:fld id="{802E07E8-E437-4A6D-803B-09F24E35FE40}" type="slidenum">
              <a:rPr lang="en-US" smtClean="0"/>
              <a:t>41</a:t>
            </a:fld>
            <a:endParaRPr lang="en-US" dirty="0"/>
          </a:p>
        </p:txBody>
      </p:sp>
      <p:pic>
        <p:nvPicPr>
          <p:cNvPr id="6" name="Picture 5">
            <a:extLst>
              <a:ext uri="{FF2B5EF4-FFF2-40B4-BE49-F238E27FC236}">
                <a16:creationId xmlns:a16="http://schemas.microsoft.com/office/drawing/2014/main" id="{27E244E3-0D5C-4C5A-96AF-61998E52F7EC}"/>
              </a:ext>
            </a:extLst>
          </p:cNvPr>
          <p:cNvPicPr>
            <a:picLocks noChangeAspect="1"/>
          </p:cNvPicPr>
          <p:nvPr/>
        </p:nvPicPr>
        <p:blipFill>
          <a:blip r:embed="rId2"/>
          <a:stretch>
            <a:fillRect/>
          </a:stretch>
        </p:blipFill>
        <p:spPr>
          <a:xfrm>
            <a:off x="931252" y="1434905"/>
            <a:ext cx="10422548" cy="5286569"/>
          </a:xfrm>
          <a:prstGeom prst="rect">
            <a:avLst/>
          </a:prstGeom>
        </p:spPr>
      </p:pic>
    </p:spTree>
    <p:extLst>
      <p:ext uri="{BB962C8B-B14F-4D97-AF65-F5344CB8AC3E}">
        <p14:creationId xmlns:p14="http://schemas.microsoft.com/office/powerpoint/2010/main" val="22693455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0F2B25-2564-4614-8DDD-2956B18666C0}"/>
              </a:ext>
            </a:extLst>
          </p:cNvPr>
          <p:cNvSpPr>
            <a:spLocks noGrp="1"/>
          </p:cNvSpPr>
          <p:nvPr>
            <p:ph type="title"/>
          </p:nvPr>
        </p:nvSpPr>
        <p:spPr>
          <a:xfrm>
            <a:off x="1366160" y="4376508"/>
            <a:ext cx="9623404" cy="1257202"/>
          </a:xfrm>
        </p:spPr>
        <p:txBody>
          <a:bodyPr vert="horz" lIns="91440" tIns="45720" rIns="91440" bIns="45720" rtlCol="0" anchor="b">
            <a:normAutofit/>
          </a:bodyPr>
          <a:lstStyle/>
          <a:p>
            <a:r>
              <a:rPr lang="en-US" sz="5100" kern="1200">
                <a:solidFill>
                  <a:schemeClr val="tx1"/>
                </a:solidFill>
                <a:latin typeface="+mj-lt"/>
                <a:ea typeface="+mj-ea"/>
                <a:cs typeface="+mj-cs"/>
              </a:rPr>
              <a:t>Persistence Model on Training Data </a:t>
            </a:r>
          </a:p>
        </p:txBody>
      </p:sp>
      <p:sp>
        <p:nvSpPr>
          <p:cNvPr id="5" name="Slide Number Placeholder 4">
            <a:extLst>
              <a:ext uri="{FF2B5EF4-FFF2-40B4-BE49-F238E27FC236}">
                <a16:creationId xmlns:a16="http://schemas.microsoft.com/office/drawing/2014/main" id="{1827EBD9-6044-49D2-B081-747C4611BFC8}"/>
              </a:ext>
            </a:extLst>
          </p:cNvPr>
          <p:cNvSpPr>
            <a:spLocks noGrp="1"/>
          </p:cNvSpPr>
          <p:nvPr>
            <p:ph type="sldNum" sz="quarter" idx="12"/>
          </p:nvPr>
        </p:nvSpPr>
        <p:spPr>
          <a:xfrm>
            <a:off x="0" y="978408"/>
            <a:ext cx="722376" cy="603504"/>
          </a:xfrm>
        </p:spPr>
        <p:txBody>
          <a:bodyPr vert="horz" lIns="91440" tIns="45720" rIns="91440" bIns="45720" rtlCol="0" anchor="ctr">
            <a:normAutofit/>
          </a:bodyPr>
          <a:lstStyle/>
          <a:p>
            <a:pPr>
              <a:spcAft>
                <a:spcPts val="600"/>
              </a:spcAft>
            </a:pPr>
            <a:fld id="{802E07E8-E437-4A6D-803B-09F24E35FE40}" type="slidenum">
              <a:rPr lang="en-US" sz="3200">
                <a:solidFill>
                  <a:srgbClr val="FFFFFF"/>
                </a:solidFill>
              </a:rPr>
              <a:pPr>
                <a:spcAft>
                  <a:spcPts val="600"/>
                </a:spcAft>
              </a:pPr>
              <a:t>42</a:t>
            </a:fld>
            <a:endParaRPr lang="en-US" sz="3200">
              <a:solidFill>
                <a:srgbClr val="FFFFFF"/>
              </a:solidFill>
            </a:endParaRPr>
          </a:p>
        </p:txBody>
      </p:sp>
      <p:sp>
        <p:nvSpPr>
          <p:cNvPr id="4" name="Date Placeholder 3">
            <a:extLst>
              <a:ext uri="{FF2B5EF4-FFF2-40B4-BE49-F238E27FC236}">
                <a16:creationId xmlns:a16="http://schemas.microsoft.com/office/drawing/2014/main" id="{3ED9D859-4792-403E-BB1F-225CE6BC247E}"/>
              </a:ext>
            </a:extLst>
          </p:cNvPr>
          <p:cNvSpPr>
            <a:spLocks noGrp="1"/>
          </p:cNvSpPr>
          <p:nvPr>
            <p:ph type="dt" sz="half" idx="10"/>
          </p:nvPr>
        </p:nvSpPr>
        <p:spPr>
          <a:xfrm rot="16200000">
            <a:off x="-1837944" y="3593592"/>
            <a:ext cx="4224528" cy="356616"/>
          </a:xfrm>
        </p:spPr>
        <p:txBody>
          <a:bodyPr vert="horz" lIns="91440" tIns="45720" rIns="91440" bIns="45720" rtlCol="0" anchor="b">
            <a:normAutofit/>
          </a:bodyPr>
          <a:lstStyle/>
          <a:p>
            <a:pPr>
              <a:spcAft>
                <a:spcPts val="600"/>
              </a:spcAft>
            </a:pPr>
            <a:fld id="{D2948097-27B5-4582-A309-6310D2B2FB06}" type="datetime1">
              <a:rPr lang="en-US" sz="1400">
                <a:solidFill>
                  <a:srgbClr val="FFFFFF"/>
                </a:solidFill>
              </a:rPr>
              <a:pPr>
                <a:spcAft>
                  <a:spcPts val="600"/>
                </a:spcAft>
              </a:pPr>
              <a:t>4/18/2021</a:t>
            </a:fld>
            <a:endParaRPr lang="en-US" sz="1400">
              <a:solidFill>
                <a:srgbClr val="FFFFFF"/>
              </a:solidFill>
            </a:endParaRPr>
          </a:p>
        </p:txBody>
      </p:sp>
      <p:pic>
        <p:nvPicPr>
          <p:cNvPr id="6" name="Picture 5">
            <a:extLst>
              <a:ext uri="{FF2B5EF4-FFF2-40B4-BE49-F238E27FC236}">
                <a16:creationId xmlns:a16="http://schemas.microsoft.com/office/drawing/2014/main" id="{A9D0F9B3-BAF7-496C-BB90-9DE0397449E7}"/>
              </a:ext>
            </a:extLst>
          </p:cNvPr>
          <p:cNvPicPr>
            <a:picLocks noChangeAspect="1"/>
          </p:cNvPicPr>
          <p:nvPr/>
        </p:nvPicPr>
        <p:blipFill>
          <a:blip r:embed="rId2"/>
          <a:stretch>
            <a:fillRect/>
          </a:stretch>
        </p:blipFill>
        <p:spPr>
          <a:xfrm>
            <a:off x="1365855" y="1792366"/>
            <a:ext cx="9934606" cy="1415681"/>
          </a:xfrm>
          <a:prstGeom prst="rect">
            <a:avLst/>
          </a:prstGeom>
          <a:effectLst>
            <a:outerShdw blurRad="406400" dist="317500" dir="5400000" sx="89000" sy="89000" rotWithShape="0">
              <a:prstClr val="black">
                <a:alpha val="15000"/>
              </a:prstClr>
            </a:outerShdw>
          </a:effectLst>
        </p:spPr>
      </p:pic>
    </p:spTree>
    <p:extLst>
      <p:ext uri="{BB962C8B-B14F-4D97-AF65-F5344CB8AC3E}">
        <p14:creationId xmlns:p14="http://schemas.microsoft.com/office/powerpoint/2010/main" val="28079161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9E2A41-9E0A-4E75-87B0-13022169EBC7}"/>
              </a:ext>
            </a:extLst>
          </p:cNvPr>
          <p:cNvSpPr>
            <a:spLocks noGrp="1"/>
          </p:cNvSpPr>
          <p:nvPr>
            <p:ph type="title"/>
          </p:nvPr>
        </p:nvSpPr>
        <p:spPr>
          <a:xfrm>
            <a:off x="804672" y="5434228"/>
            <a:ext cx="10640754" cy="775845"/>
          </a:xfrm>
        </p:spPr>
        <p:txBody>
          <a:bodyPr vert="horz" lIns="91440" tIns="45720" rIns="91440" bIns="45720" rtlCol="0" anchor="ctr">
            <a:normAutofit/>
          </a:bodyPr>
          <a:lstStyle/>
          <a:p>
            <a:r>
              <a:rPr lang="en-US" kern="1200">
                <a:solidFill>
                  <a:srgbClr val="FFFFFF"/>
                </a:solidFill>
                <a:latin typeface="+mj-lt"/>
                <a:ea typeface="+mj-ea"/>
                <a:cs typeface="+mj-cs"/>
              </a:rPr>
              <a:t>Training AR Model on Residuals </a:t>
            </a:r>
          </a:p>
        </p:txBody>
      </p:sp>
      <p:pic>
        <p:nvPicPr>
          <p:cNvPr id="6" name="Picture 5">
            <a:extLst>
              <a:ext uri="{FF2B5EF4-FFF2-40B4-BE49-F238E27FC236}">
                <a16:creationId xmlns:a16="http://schemas.microsoft.com/office/drawing/2014/main" id="{B0221626-18C7-4751-A488-D158E679528E}"/>
              </a:ext>
            </a:extLst>
          </p:cNvPr>
          <p:cNvPicPr>
            <a:picLocks noChangeAspect="1"/>
          </p:cNvPicPr>
          <p:nvPr/>
        </p:nvPicPr>
        <p:blipFill>
          <a:blip r:embed="rId2"/>
          <a:stretch>
            <a:fillRect/>
          </a:stretch>
        </p:blipFill>
        <p:spPr>
          <a:xfrm>
            <a:off x="901713" y="992677"/>
            <a:ext cx="10555905" cy="4771080"/>
          </a:xfrm>
          <a:prstGeom prst="rect">
            <a:avLst/>
          </a:prstGeom>
        </p:spPr>
      </p:pic>
      <p:sp>
        <p:nvSpPr>
          <p:cNvPr id="4" name="Date Placeholder 3">
            <a:extLst>
              <a:ext uri="{FF2B5EF4-FFF2-40B4-BE49-F238E27FC236}">
                <a16:creationId xmlns:a16="http://schemas.microsoft.com/office/drawing/2014/main" id="{7966160E-B520-4E5D-8F09-8E4FC5C18AD6}"/>
              </a:ext>
            </a:extLst>
          </p:cNvPr>
          <p:cNvSpPr>
            <a:spLocks noGrp="1"/>
          </p:cNvSpPr>
          <p:nvPr>
            <p:ph type="dt" sz="half" idx="10"/>
          </p:nvPr>
        </p:nvSpPr>
        <p:spPr>
          <a:xfrm>
            <a:off x="7554138" y="6223702"/>
            <a:ext cx="3108065" cy="314067"/>
          </a:xfrm>
        </p:spPr>
        <p:txBody>
          <a:bodyPr vert="horz" lIns="91440" tIns="45720" rIns="91440" bIns="45720" rtlCol="0" anchor="ctr">
            <a:normAutofit/>
          </a:bodyPr>
          <a:lstStyle/>
          <a:p>
            <a:pPr algn="r">
              <a:spcAft>
                <a:spcPts val="600"/>
              </a:spcAft>
            </a:pPr>
            <a:fld id="{D2948097-27B5-4582-A309-6310D2B2FB06}" type="datetime1">
              <a:rPr lang="en-US" sz="1100">
                <a:solidFill>
                  <a:srgbClr val="FFFFFF"/>
                </a:solidFill>
              </a:rPr>
              <a:pPr algn="r">
                <a:spcAft>
                  <a:spcPts val="600"/>
                </a:spcAft>
              </a:pPr>
              <a:t>4/18/2021</a:t>
            </a:fld>
            <a:endParaRPr lang="en-US" sz="1100">
              <a:solidFill>
                <a:srgbClr val="FFFFFF"/>
              </a:solidFill>
            </a:endParaRPr>
          </a:p>
        </p:txBody>
      </p:sp>
      <p:sp>
        <p:nvSpPr>
          <p:cNvPr id="5" name="Slide Number Placeholder 4">
            <a:extLst>
              <a:ext uri="{FF2B5EF4-FFF2-40B4-BE49-F238E27FC236}">
                <a16:creationId xmlns:a16="http://schemas.microsoft.com/office/drawing/2014/main" id="{A5BA8BF7-E7C0-4A3E-ABCB-3B8E73AAB238}"/>
              </a:ext>
            </a:extLst>
          </p:cNvPr>
          <p:cNvSpPr>
            <a:spLocks noGrp="1"/>
          </p:cNvSpPr>
          <p:nvPr>
            <p:ph type="sldNum" sz="quarter" idx="12"/>
          </p:nvPr>
        </p:nvSpPr>
        <p:spPr>
          <a:xfrm>
            <a:off x="10825930" y="6223702"/>
            <a:ext cx="570728" cy="314067"/>
          </a:xfrm>
        </p:spPr>
        <p:txBody>
          <a:bodyPr vert="horz" lIns="91440" tIns="45720" rIns="91440" bIns="45720" rtlCol="0" anchor="ctr">
            <a:normAutofit/>
          </a:bodyPr>
          <a:lstStyle/>
          <a:p>
            <a:pPr>
              <a:spcAft>
                <a:spcPts val="600"/>
              </a:spcAft>
            </a:pPr>
            <a:fld id="{802E07E8-E437-4A6D-803B-09F24E35FE40}" type="slidenum">
              <a:rPr lang="en-US" sz="1100">
                <a:solidFill>
                  <a:srgbClr val="FFFFFF"/>
                </a:solidFill>
              </a:rPr>
              <a:pPr>
                <a:spcAft>
                  <a:spcPts val="600"/>
                </a:spcAft>
              </a:pPr>
              <a:t>43</a:t>
            </a:fld>
            <a:endParaRPr lang="en-US" sz="1100">
              <a:solidFill>
                <a:srgbClr val="FFFFFF"/>
              </a:solidFill>
            </a:endParaRPr>
          </a:p>
        </p:txBody>
      </p:sp>
    </p:spTree>
    <p:extLst>
      <p:ext uri="{BB962C8B-B14F-4D97-AF65-F5344CB8AC3E}">
        <p14:creationId xmlns:p14="http://schemas.microsoft.com/office/powerpoint/2010/main" val="36338876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FA716-248C-49B1-B161-AC53A60CF3F0}"/>
              </a:ext>
            </a:extLst>
          </p:cNvPr>
          <p:cNvSpPr>
            <a:spLocks noGrp="1"/>
          </p:cNvSpPr>
          <p:nvPr>
            <p:ph type="title"/>
          </p:nvPr>
        </p:nvSpPr>
        <p:spPr/>
        <p:txBody>
          <a:bodyPr/>
          <a:lstStyle/>
          <a:p>
            <a:r>
              <a:rPr lang="en-GB" dirty="0"/>
              <a:t>AR Model on Residuals </a:t>
            </a:r>
          </a:p>
        </p:txBody>
      </p:sp>
      <p:sp>
        <p:nvSpPr>
          <p:cNvPr id="3" name="Content Placeholder 2">
            <a:extLst>
              <a:ext uri="{FF2B5EF4-FFF2-40B4-BE49-F238E27FC236}">
                <a16:creationId xmlns:a16="http://schemas.microsoft.com/office/drawing/2014/main" id="{69C5F6D0-9E5E-4B07-9D81-D2EFC27FE414}"/>
              </a:ext>
            </a:extLst>
          </p:cNvPr>
          <p:cNvSpPr>
            <a:spLocks noGrp="1"/>
          </p:cNvSpPr>
          <p:nvPr>
            <p:ph idx="1"/>
          </p:nvPr>
        </p:nvSpPr>
        <p:spPr>
          <a:xfrm>
            <a:off x="838200" y="1825625"/>
            <a:ext cx="10515600" cy="987913"/>
          </a:xfrm>
        </p:spPr>
        <p:txBody>
          <a:bodyPr/>
          <a:lstStyle/>
          <a:p>
            <a:r>
              <a:rPr lang="en-GB" dirty="0"/>
              <a:t>Here, AR model on Residuals uses a lag of 15</a:t>
            </a:r>
          </a:p>
          <a:p>
            <a:r>
              <a:rPr lang="en-GB" dirty="0"/>
              <a:t>It learns 15 coefficients for the  Linear Equation as given below:</a:t>
            </a:r>
          </a:p>
        </p:txBody>
      </p:sp>
      <p:sp>
        <p:nvSpPr>
          <p:cNvPr id="4" name="Date Placeholder 3">
            <a:extLst>
              <a:ext uri="{FF2B5EF4-FFF2-40B4-BE49-F238E27FC236}">
                <a16:creationId xmlns:a16="http://schemas.microsoft.com/office/drawing/2014/main" id="{375AA5B1-C2D4-4271-A415-DEB8C3B9D318}"/>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3F9929BB-447C-4C96-AD68-8FFA066A3964}"/>
              </a:ext>
            </a:extLst>
          </p:cNvPr>
          <p:cNvSpPr>
            <a:spLocks noGrp="1"/>
          </p:cNvSpPr>
          <p:nvPr>
            <p:ph type="sldNum" sz="quarter" idx="12"/>
          </p:nvPr>
        </p:nvSpPr>
        <p:spPr/>
        <p:txBody>
          <a:bodyPr/>
          <a:lstStyle/>
          <a:p>
            <a:fld id="{802E07E8-E437-4A6D-803B-09F24E35FE40}" type="slidenum">
              <a:rPr lang="en-US" smtClean="0"/>
              <a:t>44</a:t>
            </a:fld>
            <a:endParaRPr lang="en-US" dirty="0"/>
          </a:p>
        </p:txBody>
      </p:sp>
      <p:pic>
        <p:nvPicPr>
          <p:cNvPr id="6" name="Picture 5">
            <a:extLst>
              <a:ext uri="{FF2B5EF4-FFF2-40B4-BE49-F238E27FC236}">
                <a16:creationId xmlns:a16="http://schemas.microsoft.com/office/drawing/2014/main" id="{09E0CA34-C824-4E72-BA3E-97874A11FDB9}"/>
              </a:ext>
            </a:extLst>
          </p:cNvPr>
          <p:cNvPicPr>
            <a:picLocks noChangeAspect="1"/>
          </p:cNvPicPr>
          <p:nvPr/>
        </p:nvPicPr>
        <p:blipFill>
          <a:blip r:embed="rId2"/>
          <a:stretch>
            <a:fillRect/>
          </a:stretch>
        </p:blipFill>
        <p:spPr>
          <a:xfrm>
            <a:off x="1022032" y="3413343"/>
            <a:ext cx="8954655" cy="546931"/>
          </a:xfrm>
          <a:prstGeom prst="rect">
            <a:avLst/>
          </a:prstGeom>
        </p:spPr>
      </p:pic>
    </p:spTree>
    <p:extLst>
      <p:ext uri="{BB962C8B-B14F-4D97-AF65-F5344CB8AC3E}">
        <p14:creationId xmlns:p14="http://schemas.microsoft.com/office/powerpoint/2010/main" val="2995889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CFFFE-A457-4B7C-A83A-2A7108DF3D65}"/>
              </a:ext>
            </a:extLst>
          </p:cNvPr>
          <p:cNvSpPr>
            <a:spLocks noGrp="1"/>
          </p:cNvSpPr>
          <p:nvPr>
            <p:ph type="title"/>
          </p:nvPr>
        </p:nvSpPr>
        <p:spPr/>
        <p:txBody>
          <a:bodyPr/>
          <a:lstStyle/>
          <a:p>
            <a:r>
              <a:rPr lang="en-GB" dirty="0"/>
              <a:t>AR Model on Residuals </a:t>
            </a:r>
          </a:p>
        </p:txBody>
      </p:sp>
      <p:sp>
        <p:nvSpPr>
          <p:cNvPr id="3" name="Content Placeholder 2">
            <a:extLst>
              <a:ext uri="{FF2B5EF4-FFF2-40B4-BE49-F238E27FC236}">
                <a16:creationId xmlns:a16="http://schemas.microsoft.com/office/drawing/2014/main" id="{AC0D3BAC-A6DE-4E7E-8DBD-8084DCCC76B3}"/>
              </a:ext>
            </a:extLst>
          </p:cNvPr>
          <p:cNvSpPr>
            <a:spLocks noGrp="1"/>
          </p:cNvSpPr>
          <p:nvPr>
            <p:ph idx="1"/>
          </p:nvPr>
        </p:nvSpPr>
        <p:spPr>
          <a:xfrm>
            <a:off x="838200" y="1690688"/>
            <a:ext cx="10515600" cy="4351338"/>
          </a:xfrm>
        </p:spPr>
        <p:txBody>
          <a:bodyPr>
            <a:normAutofit lnSpcReduction="10000"/>
          </a:bodyPr>
          <a:lstStyle/>
          <a:p>
            <a:r>
              <a:rPr lang="en-GB" dirty="0"/>
              <a:t>Now we have two models </a:t>
            </a:r>
          </a:p>
          <a:p>
            <a:pPr lvl="1"/>
            <a:r>
              <a:rPr lang="en-GB" dirty="0"/>
              <a:t>Persistence Model or any other Base Model </a:t>
            </a:r>
          </a:p>
          <a:p>
            <a:pPr lvl="2"/>
            <a:r>
              <a:rPr lang="en-GB" dirty="0"/>
              <a:t>It is the actual model to be used for prediction </a:t>
            </a:r>
          </a:p>
          <a:p>
            <a:pPr lvl="1"/>
            <a:r>
              <a:rPr lang="en-GB" dirty="0"/>
              <a:t>AR Model Trained on Residuals generated from Persistence Model (Base Model) Training </a:t>
            </a:r>
          </a:p>
          <a:p>
            <a:pPr lvl="2"/>
            <a:r>
              <a:rPr lang="en-GB" dirty="0"/>
              <a:t>This model will be used to predict the error in persistence model prediction </a:t>
            </a:r>
          </a:p>
          <a:p>
            <a:r>
              <a:rPr lang="en-GB" dirty="0"/>
              <a:t>To get the corrected result , we need to do the following:</a:t>
            </a:r>
          </a:p>
          <a:p>
            <a:pPr lvl="1"/>
            <a:r>
              <a:rPr lang="en-GB" dirty="0"/>
              <a:t>Get prediction from the Persistence ( Base ) Model</a:t>
            </a:r>
          </a:p>
          <a:p>
            <a:pPr lvl="1"/>
            <a:r>
              <a:rPr lang="en-GB" dirty="0"/>
              <a:t>Adjust the error forecasted by AR Residual model </a:t>
            </a:r>
          </a:p>
          <a:p>
            <a:r>
              <a:rPr lang="en-GB" dirty="0"/>
              <a:t>AR Residuals model uses a lag of 15 to predict the error in the next prediction.</a:t>
            </a:r>
          </a:p>
        </p:txBody>
      </p:sp>
      <p:sp>
        <p:nvSpPr>
          <p:cNvPr id="4" name="Date Placeholder 3">
            <a:extLst>
              <a:ext uri="{FF2B5EF4-FFF2-40B4-BE49-F238E27FC236}">
                <a16:creationId xmlns:a16="http://schemas.microsoft.com/office/drawing/2014/main" id="{A4831A07-687D-4BD5-91B1-D829CFA68047}"/>
              </a:ext>
            </a:extLst>
          </p:cNvPr>
          <p:cNvSpPr>
            <a:spLocks noGrp="1"/>
          </p:cNvSpPr>
          <p:nvPr>
            <p:ph type="dt" sz="half" idx="10"/>
          </p:nvPr>
        </p:nvSpPr>
        <p:spPr/>
        <p:txBody>
          <a:bodyPr/>
          <a:lstStyle/>
          <a:p>
            <a:fld id="{D2948097-27B5-4582-A309-6310D2B2FB06}" type="datetime1">
              <a:rPr lang="en-US" smtClean="0"/>
              <a:t>4/18/2021</a:t>
            </a:fld>
            <a:endParaRPr lang="en-US" dirty="0"/>
          </a:p>
        </p:txBody>
      </p:sp>
      <p:sp>
        <p:nvSpPr>
          <p:cNvPr id="5" name="Slide Number Placeholder 4">
            <a:extLst>
              <a:ext uri="{FF2B5EF4-FFF2-40B4-BE49-F238E27FC236}">
                <a16:creationId xmlns:a16="http://schemas.microsoft.com/office/drawing/2014/main" id="{D7637402-C9A3-429D-809A-FAF5AC36019C}"/>
              </a:ext>
            </a:extLst>
          </p:cNvPr>
          <p:cNvSpPr>
            <a:spLocks noGrp="1"/>
          </p:cNvSpPr>
          <p:nvPr>
            <p:ph type="sldNum" sz="quarter" idx="12"/>
          </p:nvPr>
        </p:nvSpPr>
        <p:spPr/>
        <p:txBody>
          <a:bodyPr/>
          <a:lstStyle/>
          <a:p>
            <a:fld id="{802E07E8-E437-4A6D-803B-09F24E35FE40}" type="slidenum">
              <a:rPr lang="en-US" smtClean="0"/>
              <a:t>45</a:t>
            </a:fld>
            <a:endParaRPr lang="en-US" dirty="0"/>
          </a:p>
        </p:txBody>
      </p:sp>
    </p:spTree>
    <p:extLst>
      <p:ext uri="{BB962C8B-B14F-4D97-AF65-F5344CB8AC3E}">
        <p14:creationId xmlns:p14="http://schemas.microsoft.com/office/powerpoint/2010/main" val="10803596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0A397-E174-4650-A528-A842A86F8C07}"/>
              </a:ext>
            </a:extLst>
          </p:cNvPr>
          <p:cNvSpPr>
            <a:spLocks noGrp="1"/>
          </p:cNvSpPr>
          <p:nvPr>
            <p:ph type="title"/>
          </p:nvPr>
        </p:nvSpPr>
        <p:spPr>
          <a:xfrm>
            <a:off x="570914" y="577411"/>
            <a:ext cx="10515600" cy="577410"/>
          </a:xfrm>
        </p:spPr>
        <p:txBody>
          <a:bodyPr>
            <a:normAutofit fontScale="90000"/>
          </a:bodyPr>
          <a:lstStyle/>
          <a:p>
            <a:r>
              <a:rPr lang="en-GB" dirty="0"/>
              <a:t>Prediction on Test Data </a:t>
            </a:r>
          </a:p>
        </p:txBody>
      </p:sp>
      <p:sp>
        <p:nvSpPr>
          <p:cNvPr id="4" name="Date Placeholder 3">
            <a:extLst>
              <a:ext uri="{FF2B5EF4-FFF2-40B4-BE49-F238E27FC236}">
                <a16:creationId xmlns:a16="http://schemas.microsoft.com/office/drawing/2014/main" id="{F0F8CFC7-02E0-4DD5-BC05-C6BDBE346D8B}"/>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8029E752-EB8C-48B8-9E4F-2C9540C69908}"/>
              </a:ext>
            </a:extLst>
          </p:cNvPr>
          <p:cNvSpPr>
            <a:spLocks noGrp="1"/>
          </p:cNvSpPr>
          <p:nvPr>
            <p:ph type="sldNum" sz="quarter" idx="12"/>
          </p:nvPr>
        </p:nvSpPr>
        <p:spPr/>
        <p:txBody>
          <a:bodyPr/>
          <a:lstStyle/>
          <a:p>
            <a:fld id="{802E07E8-E437-4A6D-803B-09F24E35FE40}" type="slidenum">
              <a:rPr lang="en-US" smtClean="0"/>
              <a:t>46</a:t>
            </a:fld>
            <a:endParaRPr lang="en-US" dirty="0"/>
          </a:p>
        </p:txBody>
      </p:sp>
      <p:pic>
        <p:nvPicPr>
          <p:cNvPr id="6" name="Picture 5">
            <a:extLst>
              <a:ext uri="{FF2B5EF4-FFF2-40B4-BE49-F238E27FC236}">
                <a16:creationId xmlns:a16="http://schemas.microsoft.com/office/drawing/2014/main" id="{74ADC2CA-1911-4084-BF26-541641BFE89D}"/>
              </a:ext>
            </a:extLst>
          </p:cNvPr>
          <p:cNvPicPr>
            <a:picLocks noChangeAspect="1"/>
          </p:cNvPicPr>
          <p:nvPr/>
        </p:nvPicPr>
        <p:blipFill>
          <a:blip r:embed="rId2"/>
          <a:stretch>
            <a:fillRect/>
          </a:stretch>
        </p:blipFill>
        <p:spPr>
          <a:xfrm>
            <a:off x="737695" y="1363446"/>
            <a:ext cx="10727474" cy="5358029"/>
          </a:xfrm>
          <a:prstGeom prst="rect">
            <a:avLst/>
          </a:prstGeom>
        </p:spPr>
      </p:pic>
    </p:spTree>
    <p:extLst>
      <p:ext uri="{BB962C8B-B14F-4D97-AF65-F5344CB8AC3E}">
        <p14:creationId xmlns:p14="http://schemas.microsoft.com/office/powerpoint/2010/main" val="14559044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30E6-D085-46BE-A110-557451A75272}"/>
              </a:ext>
            </a:extLst>
          </p:cNvPr>
          <p:cNvSpPr>
            <a:spLocks noGrp="1"/>
          </p:cNvSpPr>
          <p:nvPr>
            <p:ph type="title"/>
          </p:nvPr>
        </p:nvSpPr>
        <p:spPr/>
        <p:txBody>
          <a:bodyPr/>
          <a:lstStyle/>
          <a:p>
            <a:r>
              <a:rPr lang="en-GB" dirty="0"/>
              <a:t>Predictions on Test Data </a:t>
            </a:r>
          </a:p>
        </p:txBody>
      </p:sp>
      <p:sp>
        <p:nvSpPr>
          <p:cNvPr id="4" name="Date Placeholder 3">
            <a:extLst>
              <a:ext uri="{FF2B5EF4-FFF2-40B4-BE49-F238E27FC236}">
                <a16:creationId xmlns:a16="http://schemas.microsoft.com/office/drawing/2014/main" id="{8668E999-0864-4B2C-BA76-07533E26776C}"/>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C95CD794-ADFE-4F63-A2B9-2668FCDC8DBF}"/>
              </a:ext>
            </a:extLst>
          </p:cNvPr>
          <p:cNvSpPr>
            <a:spLocks noGrp="1"/>
          </p:cNvSpPr>
          <p:nvPr>
            <p:ph type="sldNum" sz="quarter" idx="12"/>
          </p:nvPr>
        </p:nvSpPr>
        <p:spPr/>
        <p:txBody>
          <a:bodyPr/>
          <a:lstStyle/>
          <a:p>
            <a:fld id="{802E07E8-E437-4A6D-803B-09F24E35FE40}" type="slidenum">
              <a:rPr lang="en-US" smtClean="0"/>
              <a:t>47</a:t>
            </a:fld>
            <a:endParaRPr lang="en-US" dirty="0"/>
          </a:p>
        </p:txBody>
      </p:sp>
      <p:pic>
        <p:nvPicPr>
          <p:cNvPr id="6" name="Picture 5">
            <a:extLst>
              <a:ext uri="{FF2B5EF4-FFF2-40B4-BE49-F238E27FC236}">
                <a16:creationId xmlns:a16="http://schemas.microsoft.com/office/drawing/2014/main" id="{84026C89-B785-48BA-831D-8E4F56C9DEF9}"/>
              </a:ext>
            </a:extLst>
          </p:cNvPr>
          <p:cNvPicPr>
            <a:picLocks noChangeAspect="1"/>
          </p:cNvPicPr>
          <p:nvPr/>
        </p:nvPicPr>
        <p:blipFill>
          <a:blip r:embed="rId2"/>
          <a:stretch>
            <a:fillRect/>
          </a:stretch>
        </p:blipFill>
        <p:spPr>
          <a:xfrm>
            <a:off x="492370" y="1564079"/>
            <a:ext cx="11268222" cy="4459551"/>
          </a:xfrm>
          <a:prstGeom prst="rect">
            <a:avLst/>
          </a:prstGeom>
        </p:spPr>
      </p:pic>
    </p:spTree>
    <p:extLst>
      <p:ext uri="{BB962C8B-B14F-4D97-AF65-F5344CB8AC3E}">
        <p14:creationId xmlns:p14="http://schemas.microsoft.com/office/powerpoint/2010/main" val="306546433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7A932-2753-48C6-B5DA-1B4A08C66F4F}"/>
              </a:ext>
            </a:extLst>
          </p:cNvPr>
          <p:cNvSpPr>
            <a:spLocks noGrp="1"/>
          </p:cNvSpPr>
          <p:nvPr>
            <p:ph type="title"/>
          </p:nvPr>
        </p:nvSpPr>
        <p:spPr>
          <a:xfrm>
            <a:off x="514643" y="412898"/>
            <a:ext cx="10515600" cy="755502"/>
          </a:xfrm>
        </p:spPr>
        <p:txBody>
          <a:bodyPr/>
          <a:lstStyle/>
          <a:p>
            <a:r>
              <a:rPr lang="en-GB" dirty="0"/>
              <a:t>Making Corrections in Predictions </a:t>
            </a:r>
          </a:p>
        </p:txBody>
      </p:sp>
      <p:sp>
        <p:nvSpPr>
          <p:cNvPr id="4" name="Date Placeholder 3">
            <a:extLst>
              <a:ext uri="{FF2B5EF4-FFF2-40B4-BE49-F238E27FC236}">
                <a16:creationId xmlns:a16="http://schemas.microsoft.com/office/drawing/2014/main" id="{376B4821-128B-423A-9215-4F9278B3EE42}"/>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04F89EB6-8DB9-4319-842F-9A05EF03D918}"/>
              </a:ext>
            </a:extLst>
          </p:cNvPr>
          <p:cNvSpPr>
            <a:spLocks noGrp="1"/>
          </p:cNvSpPr>
          <p:nvPr>
            <p:ph type="sldNum" sz="quarter" idx="12"/>
          </p:nvPr>
        </p:nvSpPr>
        <p:spPr/>
        <p:txBody>
          <a:bodyPr/>
          <a:lstStyle/>
          <a:p>
            <a:fld id="{802E07E8-E437-4A6D-803B-09F24E35FE40}" type="slidenum">
              <a:rPr lang="en-US" smtClean="0"/>
              <a:t>48</a:t>
            </a:fld>
            <a:endParaRPr lang="en-US" dirty="0"/>
          </a:p>
        </p:txBody>
      </p:sp>
      <p:pic>
        <p:nvPicPr>
          <p:cNvPr id="6" name="Picture 5">
            <a:extLst>
              <a:ext uri="{FF2B5EF4-FFF2-40B4-BE49-F238E27FC236}">
                <a16:creationId xmlns:a16="http://schemas.microsoft.com/office/drawing/2014/main" id="{A0D3678C-D077-46DB-988E-4492D15D8255}"/>
              </a:ext>
            </a:extLst>
          </p:cNvPr>
          <p:cNvPicPr>
            <a:picLocks noChangeAspect="1"/>
          </p:cNvPicPr>
          <p:nvPr/>
        </p:nvPicPr>
        <p:blipFill>
          <a:blip r:embed="rId2"/>
          <a:stretch>
            <a:fillRect/>
          </a:stretch>
        </p:blipFill>
        <p:spPr>
          <a:xfrm>
            <a:off x="838199" y="1168400"/>
            <a:ext cx="10655105" cy="4815899"/>
          </a:xfrm>
          <a:prstGeom prst="rect">
            <a:avLst/>
          </a:prstGeom>
        </p:spPr>
      </p:pic>
    </p:spTree>
    <p:extLst>
      <p:ext uri="{BB962C8B-B14F-4D97-AF65-F5344CB8AC3E}">
        <p14:creationId xmlns:p14="http://schemas.microsoft.com/office/powerpoint/2010/main" val="31103980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BFEE1-7F27-4744-AEA3-64467DD883E9}"/>
              </a:ext>
            </a:extLst>
          </p:cNvPr>
          <p:cNvSpPr>
            <a:spLocks noGrp="1"/>
          </p:cNvSpPr>
          <p:nvPr>
            <p:ph type="title"/>
          </p:nvPr>
        </p:nvSpPr>
        <p:spPr>
          <a:xfrm>
            <a:off x="8325852" y="1118937"/>
            <a:ext cx="3404937" cy="2683187"/>
          </a:xfrm>
        </p:spPr>
        <p:txBody>
          <a:bodyPr vert="horz" lIns="91440" tIns="45720" rIns="91440" bIns="45720" rtlCol="0" anchor="b">
            <a:normAutofit/>
          </a:bodyPr>
          <a:lstStyle/>
          <a:p>
            <a:r>
              <a:rPr lang="en-US" kern="1200">
                <a:solidFill>
                  <a:srgbClr val="FFFFFF"/>
                </a:solidFill>
                <a:latin typeface="+mj-lt"/>
                <a:ea typeface="+mj-ea"/>
                <a:cs typeface="+mj-cs"/>
              </a:rPr>
              <a:t>Model Improvement</a:t>
            </a:r>
          </a:p>
        </p:txBody>
      </p:sp>
      <p:sp>
        <p:nvSpPr>
          <p:cNvPr id="4" name="Date Placeholder 3">
            <a:extLst>
              <a:ext uri="{FF2B5EF4-FFF2-40B4-BE49-F238E27FC236}">
                <a16:creationId xmlns:a16="http://schemas.microsoft.com/office/drawing/2014/main" id="{F5066D6A-9423-46E6-B672-FD6F3FE8F84B}"/>
              </a:ext>
            </a:extLst>
          </p:cNvPr>
          <p:cNvSpPr>
            <a:spLocks noGrp="1"/>
          </p:cNvSpPr>
          <p:nvPr>
            <p:ph type="dt" sz="half" idx="10"/>
          </p:nvPr>
        </p:nvSpPr>
        <p:spPr>
          <a:xfrm>
            <a:off x="804672" y="338328"/>
            <a:ext cx="3108065" cy="314067"/>
          </a:xfrm>
        </p:spPr>
        <p:txBody>
          <a:bodyPr vert="horz" lIns="91440" tIns="45720" rIns="91440" bIns="45720" rtlCol="0" anchor="ctr">
            <a:normAutofit/>
          </a:bodyPr>
          <a:lstStyle/>
          <a:p>
            <a:pPr>
              <a:spcAft>
                <a:spcPts val="600"/>
              </a:spcAft>
            </a:pPr>
            <a:fld id="{D2948097-27B5-4582-A309-6310D2B2FB06}" type="datetime1">
              <a:rPr lang="en-US" sz="1100">
                <a:solidFill>
                  <a:srgbClr val="898989"/>
                </a:solidFill>
              </a:rPr>
              <a:pPr>
                <a:spcAft>
                  <a:spcPts val="600"/>
                </a:spcAft>
              </a:pPr>
              <a:t>4/18/2021</a:t>
            </a:fld>
            <a:endParaRPr lang="en-US" sz="1100">
              <a:solidFill>
                <a:srgbClr val="898989"/>
              </a:solidFill>
            </a:endParaRPr>
          </a:p>
        </p:txBody>
      </p:sp>
      <p:pic>
        <p:nvPicPr>
          <p:cNvPr id="6" name="Picture 5">
            <a:extLst>
              <a:ext uri="{FF2B5EF4-FFF2-40B4-BE49-F238E27FC236}">
                <a16:creationId xmlns:a16="http://schemas.microsoft.com/office/drawing/2014/main" id="{3B31EB70-7437-4BAB-A511-24F036D16457}"/>
              </a:ext>
            </a:extLst>
          </p:cNvPr>
          <p:cNvPicPr>
            <a:picLocks noChangeAspect="1"/>
          </p:cNvPicPr>
          <p:nvPr/>
        </p:nvPicPr>
        <p:blipFill>
          <a:blip r:embed="rId2"/>
          <a:stretch>
            <a:fillRect/>
          </a:stretch>
        </p:blipFill>
        <p:spPr>
          <a:xfrm>
            <a:off x="804672" y="1304939"/>
            <a:ext cx="10238466" cy="4248122"/>
          </a:xfrm>
          <a:prstGeom prst="rect">
            <a:avLst/>
          </a:prstGeom>
        </p:spPr>
      </p:pic>
      <p:sp>
        <p:nvSpPr>
          <p:cNvPr id="5" name="Slide Number Placeholder 4">
            <a:extLst>
              <a:ext uri="{FF2B5EF4-FFF2-40B4-BE49-F238E27FC236}">
                <a16:creationId xmlns:a16="http://schemas.microsoft.com/office/drawing/2014/main" id="{4637AEA7-7B7D-4207-98AF-361FCBBDF79D}"/>
              </a:ext>
            </a:extLst>
          </p:cNvPr>
          <p:cNvSpPr>
            <a:spLocks noGrp="1"/>
          </p:cNvSpPr>
          <p:nvPr>
            <p:ph type="sldNum" sz="quarter" idx="12"/>
          </p:nvPr>
        </p:nvSpPr>
        <p:spPr>
          <a:xfrm>
            <a:off x="804672" y="6227064"/>
            <a:ext cx="570728" cy="314067"/>
          </a:xfrm>
        </p:spPr>
        <p:txBody>
          <a:bodyPr vert="horz" lIns="91440" tIns="45720" rIns="91440" bIns="45720" rtlCol="0" anchor="ctr">
            <a:normAutofit/>
          </a:bodyPr>
          <a:lstStyle/>
          <a:p>
            <a:pPr algn="l">
              <a:spcAft>
                <a:spcPts val="600"/>
              </a:spcAft>
            </a:pPr>
            <a:fld id="{802E07E8-E437-4A6D-803B-09F24E35FE40}" type="slidenum">
              <a:rPr lang="en-US" sz="1100">
                <a:solidFill>
                  <a:srgbClr val="898989"/>
                </a:solidFill>
              </a:rPr>
              <a:pPr algn="l">
                <a:spcAft>
                  <a:spcPts val="600"/>
                </a:spcAft>
              </a:pPr>
              <a:t>49</a:t>
            </a:fld>
            <a:endParaRPr lang="en-US" sz="1100">
              <a:solidFill>
                <a:srgbClr val="898989"/>
              </a:solidFill>
            </a:endParaRPr>
          </a:p>
        </p:txBody>
      </p:sp>
    </p:spTree>
    <p:extLst>
      <p:ext uri="{BB962C8B-B14F-4D97-AF65-F5344CB8AC3E}">
        <p14:creationId xmlns:p14="http://schemas.microsoft.com/office/powerpoint/2010/main" val="180840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E7B27A4-9827-4F62-8DF8-363FA4849149}"/>
              </a:ext>
            </a:extLst>
          </p:cNvPr>
          <p:cNvPicPr>
            <a:picLocks noChangeAspect="1"/>
          </p:cNvPicPr>
          <p:nvPr/>
        </p:nvPicPr>
        <p:blipFill>
          <a:blip r:embed="rId2"/>
          <a:stretch>
            <a:fillRect/>
          </a:stretch>
        </p:blipFill>
        <p:spPr>
          <a:xfrm>
            <a:off x="450166" y="196948"/>
            <a:ext cx="11451102" cy="6457070"/>
          </a:xfrm>
          <a:prstGeom prst="rect">
            <a:avLst/>
          </a:prstGeom>
        </p:spPr>
      </p:pic>
    </p:spTree>
    <p:extLst>
      <p:ext uri="{BB962C8B-B14F-4D97-AF65-F5344CB8AC3E}">
        <p14:creationId xmlns:p14="http://schemas.microsoft.com/office/powerpoint/2010/main" val="33459703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DC8AC-D245-4D9B-A613-F3525AE684A7}"/>
              </a:ext>
            </a:extLst>
          </p:cNvPr>
          <p:cNvSpPr>
            <a:spLocks noGrp="1"/>
          </p:cNvSpPr>
          <p:nvPr>
            <p:ph type="title"/>
          </p:nvPr>
        </p:nvSpPr>
        <p:spPr/>
        <p:txBody>
          <a:bodyPr/>
          <a:lstStyle/>
          <a:p>
            <a:r>
              <a:rPr lang="en-GB" dirty="0"/>
              <a:t>Random Walk </a:t>
            </a:r>
          </a:p>
        </p:txBody>
      </p:sp>
      <p:sp>
        <p:nvSpPr>
          <p:cNvPr id="3" name="Content Placeholder 2">
            <a:extLst>
              <a:ext uri="{FF2B5EF4-FFF2-40B4-BE49-F238E27FC236}">
                <a16:creationId xmlns:a16="http://schemas.microsoft.com/office/drawing/2014/main" id="{1B1E277F-8CD0-4995-B1B5-CFB541AF6137}"/>
              </a:ext>
            </a:extLst>
          </p:cNvPr>
          <p:cNvSpPr>
            <a:spLocks noGrp="1"/>
          </p:cNvSpPr>
          <p:nvPr>
            <p:ph idx="1"/>
          </p:nvPr>
        </p:nvSpPr>
        <p:spPr/>
        <p:txBody>
          <a:bodyPr/>
          <a:lstStyle/>
          <a:p>
            <a:r>
              <a:rPr lang="en-US" dirty="0"/>
              <a:t>How do you know your time series problem is predictable?</a:t>
            </a:r>
          </a:p>
          <a:p>
            <a:r>
              <a:rPr lang="en-US" dirty="0"/>
              <a:t> This is a difficult question with time series forecasting.</a:t>
            </a:r>
          </a:p>
          <a:p>
            <a:r>
              <a:rPr lang="en-US" dirty="0"/>
              <a:t> There is a tool called a random walk that can help you understand the predictability of your time series forecast problem.</a:t>
            </a:r>
            <a:endParaRPr lang="en-GB" dirty="0"/>
          </a:p>
        </p:txBody>
      </p:sp>
      <p:sp>
        <p:nvSpPr>
          <p:cNvPr id="4" name="Date Placeholder 3">
            <a:extLst>
              <a:ext uri="{FF2B5EF4-FFF2-40B4-BE49-F238E27FC236}">
                <a16:creationId xmlns:a16="http://schemas.microsoft.com/office/drawing/2014/main" id="{1A05F42D-A819-48AB-8E99-714F692A2471}"/>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29CEBD97-F3B6-4BEB-B6E7-E93098D781D2}"/>
              </a:ext>
            </a:extLst>
          </p:cNvPr>
          <p:cNvSpPr>
            <a:spLocks noGrp="1"/>
          </p:cNvSpPr>
          <p:nvPr>
            <p:ph type="sldNum" sz="quarter" idx="12"/>
          </p:nvPr>
        </p:nvSpPr>
        <p:spPr/>
        <p:txBody>
          <a:bodyPr/>
          <a:lstStyle/>
          <a:p>
            <a:fld id="{802E07E8-E437-4A6D-803B-09F24E35FE40}" type="slidenum">
              <a:rPr lang="en-US" smtClean="0"/>
              <a:t>50</a:t>
            </a:fld>
            <a:endParaRPr lang="en-US" dirty="0"/>
          </a:p>
        </p:txBody>
      </p:sp>
    </p:spTree>
    <p:extLst>
      <p:ext uri="{BB962C8B-B14F-4D97-AF65-F5344CB8AC3E}">
        <p14:creationId xmlns:p14="http://schemas.microsoft.com/office/powerpoint/2010/main" val="1979099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0CE7A9-A5EB-4E06-A062-22149D2CD915}"/>
              </a:ext>
            </a:extLst>
          </p:cNvPr>
          <p:cNvSpPr>
            <a:spLocks noGrp="1"/>
          </p:cNvSpPr>
          <p:nvPr>
            <p:ph type="title"/>
          </p:nvPr>
        </p:nvSpPr>
        <p:spPr>
          <a:xfrm>
            <a:off x="838200" y="365125"/>
            <a:ext cx="10515600" cy="1325563"/>
          </a:xfrm>
        </p:spPr>
        <p:txBody>
          <a:bodyPr/>
          <a:lstStyle/>
          <a:p>
            <a:r>
              <a:rPr lang="en-GB" dirty="0"/>
              <a:t>Random Walk</a:t>
            </a:r>
          </a:p>
        </p:txBody>
      </p:sp>
      <p:pic>
        <p:nvPicPr>
          <p:cNvPr id="6" name="Content Placeholder 5">
            <a:extLst>
              <a:ext uri="{FF2B5EF4-FFF2-40B4-BE49-F238E27FC236}">
                <a16:creationId xmlns:a16="http://schemas.microsoft.com/office/drawing/2014/main" id="{FD8731CA-48FC-4069-95A3-6DEF2A54C3C6}"/>
              </a:ext>
            </a:extLst>
          </p:cNvPr>
          <p:cNvPicPr>
            <a:picLocks noGrp="1" noChangeAspect="1"/>
          </p:cNvPicPr>
          <p:nvPr>
            <p:ph idx="1"/>
          </p:nvPr>
        </p:nvPicPr>
        <p:blipFill>
          <a:blip r:embed="rId2"/>
          <a:stretch>
            <a:fillRect/>
          </a:stretch>
        </p:blipFill>
        <p:spPr>
          <a:xfrm>
            <a:off x="838200" y="1690688"/>
            <a:ext cx="9859379" cy="4541300"/>
          </a:xfrm>
          <a:prstGeom prst="rect">
            <a:avLst/>
          </a:prstGeom>
        </p:spPr>
      </p:pic>
      <p:sp>
        <p:nvSpPr>
          <p:cNvPr id="4" name="Date Placeholder 3">
            <a:extLst>
              <a:ext uri="{FF2B5EF4-FFF2-40B4-BE49-F238E27FC236}">
                <a16:creationId xmlns:a16="http://schemas.microsoft.com/office/drawing/2014/main" id="{3539EE07-2B16-4733-B6F7-4D42703AB3D6}"/>
              </a:ext>
            </a:extLst>
          </p:cNvPr>
          <p:cNvSpPr>
            <a:spLocks noGrp="1"/>
          </p:cNvSpPr>
          <p:nvPr>
            <p:ph type="dt" sz="half" idx="10"/>
          </p:nvPr>
        </p:nvSpPr>
        <p:spPr>
          <a:xfrm>
            <a:off x="838200" y="6356350"/>
            <a:ext cx="2743200" cy="365125"/>
          </a:xfrm>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DA0BAE77-B38A-41BE-A7FA-860FCFC0CE04}"/>
              </a:ext>
            </a:extLst>
          </p:cNvPr>
          <p:cNvSpPr>
            <a:spLocks noGrp="1"/>
          </p:cNvSpPr>
          <p:nvPr>
            <p:ph type="sldNum" sz="quarter" idx="12"/>
          </p:nvPr>
        </p:nvSpPr>
        <p:spPr>
          <a:xfrm>
            <a:off x="8610600" y="6356350"/>
            <a:ext cx="2743200" cy="365125"/>
          </a:xfrm>
        </p:spPr>
        <p:txBody>
          <a:bodyPr/>
          <a:lstStyle/>
          <a:p>
            <a:fld id="{802E07E8-E437-4A6D-803B-09F24E35FE40}" type="slidenum">
              <a:rPr lang="en-US" smtClean="0"/>
              <a:t>51</a:t>
            </a:fld>
            <a:endParaRPr lang="en-US" dirty="0"/>
          </a:p>
        </p:txBody>
      </p:sp>
    </p:spTree>
    <p:extLst>
      <p:ext uri="{BB962C8B-B14F-4D97-AF65-F5344CB8AC3E}">
        <p14:creationId xmlns:p14="http://schemas.microsoft.com/office/powerpoint/2010/main" val="24136653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1F8DA-355A-49D4-9322-818CBDEEB936}"/>
              </a:ext>
            </a:extLst>
          </p:cNvPr>
          <p:cNvSpPr>
            <a:spLocks noGrp="1"/>
          </p:cNvSpPr>
          <p:nvPr>
            <p:ph type="title"/>
          </p:nvPr>
        </p:nvSpPr>
        <p:spPr>
          <a:xfrm>
            <a:off x="891531" y="985419"/>
            <a:ext cx="3785030" cy="3301125"/>
          </a:xfrm>
          <a:noFill/>
        </p:spPr>
        <p:txBody>
          <a:bodyPr vert="horz" lIns="91440" tIns="45720" rIns="91440" bIns="45720" rtlCol="0" anchor="b">
            <a:normAutofit/>
          </a:bodyPr>
          <a:lstStyle/>
          <a:p>
            <a:r>
              <a:rPr lang="en-US" kern="1200" dirty="0">
                <a:latin typeface="+mj-lt"/>
                <a:ea typeface="+mj-ea"/>
                <a:cs typeface="+mj-cs"/>
              </a:rPr>
              <a:t>Random Walk? </a:t>
            </a:r>
            <a:r>
              <a:rPr lang="en-US" kern="1200" dirty="0">
                <a:solidFill>
                  <a:srgbClr val="FFFFFF"/>
                </a:solidFill>
                <a:latin typeface="+mj-lt"/>
                <a:ea typeface="+mj-ea"/>
                <a:cs typeface="+mj-cs"/>
              </a:rPr>
              <a:t>or White Noise </a:t>
            </a:r>
          </a:p>
        </p:txBody>
      </p:sp>
      <p:pic>
        <p:nvPicPr>
          <p:cNvPr id="6" name="Picture 5">
            <a:extLst>
              <a:ext uri="{FF2B5EF4-FFF2-40B4-BE49-F238E27FC236}">
                <a16:creationId xmlns:a16="http://schemas.microsoft.com/office/drawing/2014/main" id="{4F072274-B633-4370-B30C-E522E47EFDC1}"/>
              </a:ext>
            </a:extLst>
          </p:cNvPr>
          <p:cNvPicPr>
            <a:picLocks noChangeAspect="1"/>
          </p:cNvPicPr>
          <p:nvPr/>
        </p:nvPicPr>
        <p:blipFill>
          <a:blip r:embed="rId2"/>
          <a:stretch>
            <a:fillRect/>
          </a:stretch>
        </p:blipFill>
        <p:spPr>
          <a:xfrm>
            <a:off x="5406501" y="1029582"/>
            <a:ext cx="6350493" cy="4727811"/>
          </a:xfrm>
          <a:prstGeom prst="rect">
            <a:avLst/>
          </a:prstGeom>
        </p:spPr>
      </p:pic>
      <p:sp>
        <p:nvSpPr>
          <p:cNvPr id="4" name="Date Placeholder 3">
            <a:extLst>
              <a:ext uri="{FF2B5EF4-FFF2-40B4-BE49-F238E27FC236}">
                <a16:creationId xmlns:a16="http://schemas.microsoft.com/office/drawing/2014/main" id="{F7E15DE1-A018-4B66-892A-60F85C30666B}"/>
              </a:ext>
            </a:extLst>
          </p:cNvPr>
          <p:cNvSpPr>
            <a:spLocks noGrp="1"/>
          </p:cNvSpPr>
          <p:nvPr>
            <p:ph type="dt" sz="half" idx="10"/>
          </p:nvPr>
        </p:nvSpPr>
        <p:spPr>
          <a:xfrm>
            <a:off x="678466" y="6356350"/>
            <a:ext cx="2246648" cy="365125"/>
          </a:xfrm>
          <a:noFill/>
        </p:spPr>
        <p:txBody>
          <a:bodyPr vert="horz" lIns="91440" tIns="45720" rIns="91440" bIns="45720" rtlCol="0" anchor="ctr">
            <a:normAutofit/>
          </a:bodyPr>
          <a:lstStyle/>
          <a:p>
            <a:pPr>
              <a:spcAft>
                <a:spcPts val="600"/>
              </a:spcAft>
            </a:pPr>
            <a:fld id="{D2948097-27B5-4582-A309-6310D2B2FB06}" type="datetime1">
              <a:rPr lang="en-US">
                <a:solidFill>
                  <a:srgbClr val="898989"/>
                </a:solidFill>
              </a:rPr>
              <a:pPr>
                <a:spcAft>
                  <a:spcPts val="600"/>
                </a:spcAft>
              </a:pPr>
              <a:t>4/18/2021</a:t>
            </a:fld>
            <a:endParaRPr lang="en-US">
              <a:solidFill>
                <a:srgbClr val="898989"/>
              </a:solidFill>
            </a:endParaRPr>
          </a:p>
        </p:txBody>
      </p:sp>
      <p:sp>
        <p:nvSpPr>
          <p:cNvPr id="5" name="Slide Number Placeholder 4">
            <a:extLst>
              <a:ext uri="{FF2B5EF4-FFF2-40B4-BE49-F238E27FC236}">
                <a16:creationId xmlns:a16="http://schemas.microsoft.com/office/drawing/2014/main" id="{4DD0840D-8FE9-495D-BBFC-3A013810EE08}"/>
              </a:ext>
            </a:extLst>
          </p:cNvPr>
          <p:cNvSpPr>
            <a:spLocks noGrp="1"/>
          </p:cNvSpPr>
          <p:nvPr>
            <p:ph type="sldNum" sz="quarter" idx="12"/>
          </p:nvPr>
        </p:nvSpPr>
        <p:spPr>
          <a:xfrm>
            <a:off x="10926476" y="6356350"/>
            <a:ext cx="625443" cy="365125"/>
          </a:xfrm>
          <a:noFill/>
        </p:spPr>
        <p:txBody>
          <a:bodyPr vert="horz" lIns="91440" tIns="45720" rIns="91440" bIns="45720" rtlCol="0" anchor="ctr">
            <a:normAutofit/>
          </a:bodyPr>
          <a:lstStyle/>
          <a:p>
            <a:pPr>
              <a:spcAft>
                <a:spcPts val="600"/>
              </a:spcAft>
            </a:pPr>
            <a:fld id="{802E07E8-E437-4A6D-803B-09F24E35FE40}" type="slidenum">
              <a:rPr lang="en-US">
                <a:solidFill>
                  <a:srgbClr val="898989"/>
                </a:solidFill>
              </a:rPr>
              <a:pPr>
                <a:spcAft>
                  <a:spcPts val="600"/>
                </a:spcAft>
              </a:pPr>
              <a:t>52</a:t>
            </a:fld>
            <a:endParaRPr lang="en-US">
              <a:solidFill>
                <a:srgbClr val="898989"/>
              </a:solidFill>
            </a:endParaRPr>
          </a:p>
        </p:txBody>
      </p:sp>
      <p:sp>
        <p:nvSpPr>
          <p:cNvPr id="7" name="Rectangle 6">
            <a:extLst>
              <a:ext uri="{FF2B5EF4-FFF2-40B4-BE49-F238E27FC236}">
                <a16:creationId xmlns:a16="http://schemas.microsoft.com/office/drawing/2014/main" id="{D90BEF4F-5E50-4AE2-958E-AEE3FC87AFD1}"/>
              </a:ext>
            </a:extLst>
          </p:cNvPr>
          <p:cNvSpPr/>
          <p:nvPr/>
        </p:nvSpPr>
        <p:spPr>
          <a:xfrm>
            <a:off x="5749907" y="5733706"/>
            <a:ext cx="6096000" cy="646331"/>
          </a:xfrm>
          <a:prstGeom prst="rect">
            <a:avLst/>
          </a:prstGeom>
        </p:spPr>
        <p:txBody>
          <a:bodyPr>
            <a:spAutoFit/>
          </a:bodyPr>
          <a:lstStyle/>
          <a:p>
            <a:r>
              <a:rPr lang="en-US" dirty="0">
                <a:latin typeface="CMR12"/>
              </a:rPr>
              <a:t>This is not a random walk. It is just a sequence of random numbers .</a:t>
            </a:r>
            <a:endParaRPr lang="en-GB" dirty="0"/>
          </a:p>
        </p:txBody>
      </p:sp>
    </p:spTree>
    <p:extLst>
      <p:ext uri="{BB962C8B-B14F-4D97-AF65-F5344CB8AC3E}">
        <p14:creationId xmlns:p14="http://schemas.microsoft.com/office/powerpoint/2010/main" val="1850031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3DCA2-9391-4578-B4B4-1769D9A4C2F6}"/>
              </a:ext>
            </a:extLst>
          </p:cNvPr>
          <p:cNvSpPr>
            <a:spLocks noGrp="1"/>
          </p:cNvSpPr>
          <p:nvPr>
            <p:ph type="title"/>
          </p:nvPr>
        </p:nvSpPr>
        <p:spPr/>
        <p:txBody>
          <a:bodyPr/>
          <a:lstStyle/>
          <a:p>
            <a:r>
              <a:rPr lang="en-GB" dirty="0"/>
              <a:t>Random Walk</a:t>
            </a:r>
          </a:p>
        </p:txBody>
      </p:sp>
      <p:sp>
        <p:nvSpPr>
          <p:cNvPr id="3" name="Content Placeholder 2">
            <a:extLst>
              <a:ext uri="{FF2B5EF4-FFF2-40B4-BE49-F238E27FC236}">
                <a16:creationId xmlns:a16="http://schemas.microsoft.com/office/drawing/2014/main" id="{C7E9E912-F6EC-4CF8-8EFF-D7B20ADA0094}"/>
              </a:ext>
            </a:extLst>
          </p:cNvPr>
          <p:cNvSpPr>
            <a:spLocks noGrp="1"/>
          </p:cNvSpPr>
          <p:nvPr>
            <p:ph idx="1"/>
          </p:nvPr>
        </p:nvSpPr>
        <p:spPr/>
        <p:txBody>
          <a:bodyPr/>
          <a:lstStyle/>
          <a:p>
            <a:r>
              <a:rPr lang="en-US" dirty="0"/>
              <a:t>A random walk is different from a list of random numbers because the next value in the sequence is a modification of the previous value in the sequence.</a:t>
            </a:r>
          </a:p>
          <a:p>
            <a:r>
              <a:rPr lang="en-US" dirty="0"/>
              <a:t> The process used to generate the series forces dependence from one-time step to the next.</a:t>
            </a:r>
          </a:p>
          <a:p>
            <a:r>
              <a:rPr lang="en-US" dirty="0"/>
              <a:t> This dependence provides some consistency from step-to-step rather than the large jumps that a series of independent, random numbers </a:t>
            </a:r>
            <a:r>
              <a:rPr lang="en-GB" dirty="0"/>
              <a:t>provides.</a:t>
            </a:r>
          </a:p>
        </p:txBody>
      </p:sp>
      <p:sp>
        <p:nvSpPr>
          <p:cNvPr id="4" name="Date Placeholder 3">
            <a:extLst>
              <a:ext uri="{FF2B5EF4-FFF2-40B4-BE49-F238E27FC236}">
                <a16:creationId xmlns:a16="http://schemas.microsoft.com/office/drawing/2014/main" id="{F080298F-2E8D-416E-9685-1956DB47CF2D}"/>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CB739D05-51C8-408D-8AE7-8FA3A201F6FD}"/>
              </a:ext>
            </a:extLst>
          </p:cNvPr>
          <p:cNvSpPr>
            <a:spLocks noGrp="1"/>
          </p:cNvSpPr>
          <p:nvPr>
            <p:ph type="sldNum" sz="quarter" idx="12"/>
          </p:nvPr>
        </p:nvSpPr>
        <p:spPr/>
        <p:txBody>
          <a:bodyPr/>
          <a:lstStyle/>
          <a:p>
            <a:fld id="{802E07E8-E437-4A6D-803B-09F24E35FE40}" type="slidenum">
              <a:rPr lang="en-US" smtClean="0"/>
              <a:t>53</a:t>
            </a:fld>
            <a:endParaRPr lang="en-US" dirty="0"/>
          </a:p>
        </p:txBody>
      </p:sp>
    </p:spTree>
    <p:extLst>
      <p:ext uri="{BB962C8B-B14F-4D97-AF65-F5344CB8AC3E}">
        <p14:creationId xmlns:p14="http://schemas.microsoft.com/office/powerpoint/2010/main" val="27032135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D08115-034A-4CBE-8C3A-E224337CF30A}"/>
              </a:ext>
            </a:extLst>
          </p:cNvPr>
          <p:cNvSpPr>
            <a:spLocks noGrp="1"/>
          </p:cNvSpPr>
          <p:nvPr>
            <p:ph type="title"/>
          </p:nvPr>
        </p:nvSpPr>
        <p:spPr/>
        <p:txBody>
          <a:bodyPr/>
          <a:lstStyle/>
          <a:p>
            <a:r>
              <a:rPr lang="en-GB" dirty="0"/>
              <a:t>Random Walk</a:t>
            </a:r>
          </a:p>
        </p:txBody>
      </p:sp>
      <p:sp>
        <p:nvSpPr>
          <p:cNvPr id="4" name="Date Placeholder 3">
            <a:extLst>
              <a:ext uri="{FF2B5EF4-FFF2-40B4-BE49-F238E27FC236}">
                <a16:creationId xmlns:a16="http://schemas.microsoft.com/office/drawing/2014/main" id="{BFDB0901-F340-4423-B8AA-787D89C9BD11}"/>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66B94024-83CE-4C03-997F-E3636C004621}"/>
              </a:ext>
            </a:extLst>
          </p:cNvPr>
          <p:cNvSpPr>
            <a:spLocks noGrp="1"/>
          </p:cNvSpPr>
          <p:nvPr>
            <p:ph type="sldNum" sz="quarter" idx="12"/>
          </p:nvPr>
        </p:nvSpPr>
        <p:spPr/>
        <p:txBody>
          <a:bodyPr/>
          <a:lstStyle/>
          <a:p>
            <a:fld id="{802E07E8-E437-4A6D-803B-09F24E35FE40}" type="slidenum">
              <a:rPr lang="en-US" smtClean="0"/>
              <a:t>54</a:t>
            </a:fld>
            <a:endParaRPr lang="en-US" dirty="0"/>
          </a:p>
        </p:txBody>
      </p:sp>
      <p:pic>
        <p:nvPicPr>
          <p:cNvPr id="3" name="Picture 2">
            <a:extLst>
              <a:ext uri="{FF2B5EF4-FFF2-40B4-BE49-F238E27FC236}">
                <a16:creationId xmlns:a16="http://schemas.microsoft.com/office/drawing/2014/main" id="{B4FA09AE-4430-4EF5-AE85-1EFD02F88DAD}"/>
              </a:ext>
            </a:extLst>
          </p:cNvPr>
          <p:cNvPicPr>
            <a:picLocks noChangeAspect="1"/>
          </p:cNvPicPr>
          <p:nvPr/>
        </p:nvPicPr>
        <p:blipFill>
          <a:blip r:embed="rId2"/>
          <a:stretch>
            <a:fillRect/>
          </a:stretch>
        </p:blipFill>
        <p:spPr>
          <a:xfrm>
            <a:off x="666426" y="2199581"/>
            <a:ext cx="9953625" cy="3483767"/>
          </a:xfrm>
          <a:prstGeom prst="rect">
            <a:avLst/>
          </a:prstGeom>
        </p:spPr>
      </p:pic>
    </p:spTree>
    <p:extLst>
      <p:ext uri="{BB962C8B-B14F-4D97-AF65-F5344CB8AC3E}">
        <p14:creationId xmlns:p14="http://schemas.microsoft.com/office/powerpoint/2010/main" val="64566561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88A82-E07B-4F86-8B17-F3B9B7F27AB7}"/>
              </a:ext>
            </a:extLst>
          </p:cNvPr>
          <p:cNvSpPr>
            <a:spLocks noGrp="1"/>
          </p:cNvSpPr>
          <p:nvPr>
            <p:ph type="title"/>
          </p:nvPr>
        </p:nvSpPr>
        <p:spPr/>
        <p:txBody>
          <a:bodyPr/>
          <a:lstStyle/>
          <a:p>
            <a:r>
              <a:rPr lang="en-GB" dirty="0"/>
              <a:t>Random Walk</a:t>
            </a:r>
          </a:p>
        </p:txBody>
      </p:sp>
      <p:sp>
        <p:nvSpPr>
          <p:cNvPr id="4" name="Date Placeholder 3">
            <a:extLst>
              <a:ext uri="{FF2B5EF4-FFF2-40B4-BE49-F238E27FC236}">
                <a16:creationId xmlns:a16="http://schemas.microsoft.com/office/drawing/2014/main" id="{E2B806FA-B4D2-4A27-8E25-4B134463E26A}"/>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AECEFBCD-E6C7-406A-931C-1D09B28B2D05}"/>
              </a:ext>
            </a:extLst>
          </p:cNvPr>
          <p:cNvSpPr>
            <a:spLocks noGrp="1"/>
          </p:cNvSpPr>
          <p:nvPr>
            <p:ph type="sldNum" sz="quarter" idx="12"/>
          </p:nvPr>
        </p:nvSpPr>
        <p:spPr/>
        <p:txBody>
          <a:bodyPr/>
          <a:lstStyle/>
          <a:p>
            <a:fld id="{802E07E8-E437-4A6D-803B-09F24E35FE40}" type="slidenum">
              <a:rPr lang="en-US" smtClean="0"/>
              <a:t>55</a:t>
            </a:fld>
            <a:endParaRPr lang="en-US" dirty="0"/>
          </a:p>
        </p:txBody>
      </p:sp>
      <p:pic>
        <p:nvPicPr>
          <p:cNvPr id="6" name="Picture 5">
            <a:extLst>
              <a:ext uri="{FF2B5EF4-FFF2-40B4-BE49-F238E27FC236}">
                <a16:creationId xmlns:a16="http://schemas.microsoft.com/office/drawing/2014/main" id="{FB82B9AD-2776-4A80-91C2-F83DF0F14F50}"/>
              </a:ext>
            </a:extLst>
          </p:cNvPr>
          <p:cNvPicPr>
            <a:picLocks noChangeAspect="1"/>
          </p:cNvPicPr>
          <p:nvPr/>
        </p:nvPicPr>
        <p:blipFill>
          <a:blip r:embed="rId2"/>
          <a:stretch>
            <a:fillRect/>
          </a:stretch>
        </p:blipFill>
        <p:spPr>
          <a:xfrm>
            <a:off x="838200" y="1690688"/>
            <a:ext cx="5016074" cy="5030787"/>
          </a:xfrm>
          <a:prstGeom prst="rect">
            <a:avLst/>
          </a:prstGeom>
        </p:spPr>
      </p:pic>
      <p:pic>
        <p:nvPicPr>
          <p:cNvPr id="7" name="Picture 6">
            <a:extLst>
              <a:ext uri="{FF2B5EF4-FFF2-40B4-BE49-F238E27FC236}">
                <a16:creationId xmlns:a16="http://schemas.microsoft.com/office/drawing/2014/main" id="{5EFBECFB-3A1C-4876-A750-9E083E3DFC11}"/>
              </a:ext>
            </a:extLst>
          </p:cNvPr>
          <p:cNvPicPr>
            <a:picLocks noChangeAspect="1"/>
          </p:cNvPicPr>
          <p:nvPr/>
        </p:nvPicPr>
        <p:blipFill>
          <a:blip r:embed="rId3"/>
          <a:stretch>
            <a:fillRect/>
          </a:stretch>
        </p:blipFill>
        <p:spPr>
          <a:xfrm>
            <a:off x="6331450" y="1690688"/>
            <a:ext cx="5254553" cy="4802187"/>
          </a:xfrm>
          <a:prstGeom prst="rect">
            <a:avLst/>
          </a:prstGeom>
        </p:spPr>
      </p:pic>
    </p:spTree>
    <p:extLst>
      <p:ext uri="{BB962C8B-B14F-4D97-AF65-F5344CB8AC3E}">
        <p14:creationId xmlns:p14="http://schemas.microsoft.com/office/powerpoint/2010/main" val="402903768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2AF81-5DA6-408A-8E6F-CC4D59CA6F26}"/>
              </a:ext>
            </a:extLst>
          </p:cNvPr>
          <p:cNvSpPr>
            <a:spLocks noGrp="1"/>
          </p:cNvSpPr>
          <p:nvPr>
            <p:ph type="title"/>
          </p:nvPr>
        </p:nvSpPr>
        <p:spPr/>
        <p:txBody>
          <a:bodyPr/>
          <a:lstStyle/>
          <a:p>
            <a:r>
              <a:rPr lang="en-GB" dirty="0"/>
              <a:t>Random Walk – Autocorrelation Plot</a:t>
            </a:r>
          </a:p>
        </p:txBody>
      </p:sp>
      <p:sp>
        <p:nvSpPr>
          <p:cNvPr id="4" name="Date Placeholder 3">
            <a:extLst>
              <a:ext uri="{FF2B5EF4-FFF2-40B4-BE49-F238E27FC236}">
                <a16:creationId xmlns:a16="http://schemas.microsoft.com/office/drawing/2014/main" id="{63AE4EE7-AE5E-4589-94AF-75E1EF7B775F}"/>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4926299E-BAB2-4E66-987E-F890E7625CB9}"/>
              </a:ext>
            </a:extLst>
          </p:cNvPr>
          <p:cNvSpPr>
            <a:spLocks noGrp="1"/>
          </p:cNvSpPr>
          <p:nvPr>
            <p:ph type="sldNum" sz="quarter" idx="12"/>
          </p:nvPr>
        </p:nvSpPr>
        <p:spPr/>
        <p:txBody>
          <a:bodyPr/>
          <a:lstStyle/>
          <a:p>
            <a:fld id="{802E07E8-E437-4A6D-803B-09F24E35FE40}" type="slidenum">
              <a:rPr lang="en-US" smtClean="0"/>
              <a:t>56</a:t>
            </a:fld>
            <a:endParaRPr lang="en-US" dirty="0"/>
          </a:p>
        </p:txBody>
      </p:sp>
      <p:pic>
        <p:nvPicPr>
          <p:cNvPr id="6" name="Picture 5">
            <a:extLst>
              <a:ext uri="{FF2B5EF4-FFF2-40B4-BE49-F238E27FC236}">
                <a16:creationId xmlns:a16="http://schemas.microsoft.com/office/drawing/2014/main" id="{F5524301-0E7C-4996-BDDB-8C606E0B64EF}"/>
              </a:ext>
            </a:extLst>
          </p:cNvPr>
          <p:cNvPicPr>
            <a:picLocks noChangeAspect="1"/>
          </p:cNvPicPr>
          <p:nvPr/>
        </p:nvPicPr>
        <p:blipFill>
          <a:blip r:embed="rId2"/>
          <a:stretch>
            <a:fillRect/>
          </a:stretch>
        </p:blipFill>
        <p:spPr>
          <a:xfrm>
            <a:off x="838200" y="1367608"/>
            <a:ext cx="10036126" cy="5310553"/>
          </a:xfrm>
          <a:prstGeom prst="rect">
            <a:avLst/>
          </a:prstGeom>
        </p:spPr>
      </p:pic>
    </p:spTree>
    <p:extLst>
      <p:ext uri="{BB962C8B-B14F-4D97-AF65-F5344CB8AC3E}">
        <p14:creationId xmlns:p14="http://schemas.microsoft.com/office/powerpoint/2010/main" val="123330085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563EA-C9CA-40FB-811C-78B3E1BF574D}"/>
              </a:ext>
            </a:extLst>
          </p:cNvPr>
          <p:cNvSpPr>
            <a:spLocks noGrp="1"/>
          </p:cNvSpPr>
          <p:nvPr>
            <p:ph type="title"/>
          </p:nvPr>
        </p:nvSpPr>
        <p:spPr>
          <a:xfrm>
            <a:off x="838200" y="365125"/>
            <a:ext cx="10515600" cy="1325563"/>
          </a:xfrm>
        </p:spPr>
        <p:txBody>
          <a:bodyPr/>
          <a:lstStyle/>
          <a:p>
            <a:r>
              <a:rPr lang="en-GB" dirty="0"/>
              <a:t>Random Walk &amp; Non Stationarity </a:t>
            </a:r>
          </a:p>
        </p:txBody>
      </p:sp>
      <p:sp>
        <p:nvSpPr>
          <p:cNvPr id="3" name="Content Placeholder 2">
            <a:extLst>
              <a:ext uri="{FF2B5EF4-FFF2-40B4-BE49-F238E27FC236}">
                <a16:creationId xmlns:a16="http://schemas.microsoft.com/office/drawing/2014/main" id="{F2252AEC-564C-491D-8758-F7CB3D8AE0FA}"/>
              </a:ext>
            </a:extLst>
          </p:cNvPr>
          <p:cNvSpPr>
            <a:spLocks noGrp="1"/>
          </p:cNvSpPr>
          <p:nvPr>
            <p:ph idx="1"/>
          </p:nvPr>
        </p:nvSpPr>
        <p:spPr>
          <a:xfrm>
            <a:off x="838200" y="1825625"/>
            <a:ext cx="11049000" cy="4351338"/>
          </a:xfrm>
        </p:spPr>
        <p:txBody>
          <a:bodyPr/>
          <a:lstStyle/>
          <a:p>
            <a:r>
              <a:rPr lang="en-US" dirty="0"/>
              <a:t>Given the way that the random walk is constructed and the results of reviewing the autocorrelation, we know that the observations in a random walk are dependent on time.</a:t>
            </a:r>
          </a:p>
          <a:p>
            <a:r>
              <a:rPr lang="en-US" dirty="0"/>
              <a:t> The current observation is a random step from the previous observation.</a:t>
            </a:r>
            <a:endParaRPr lang="en-GB" dirty="0"/>
          </a:p>
        </p:txBody>
      </p:sp>
      <p:sp>
        <p:nvSpPr>
          <p:cNvPr id="4" name="Date Placeholder 3">
            <a:extLst>
              <a:ext uri="{FF2B5EF4-FFF2-40B4-BE49-F238E27FC236}">
                <a16:creationId xmlns:a16="http://schemas.microsoft.com/office/drawing/2014/main" id="{4A9F16A3-31DE-4CC7-941D-7ACCDF469F7E}"/>
              </a:ext>
            </a:extLst>
          </p:cNvPr>
          <p:cNvSpPr>
            <a:spLocks noGrp="1"/>
          </p:cNvSpPr>
          <p:nvPr>
            <p:ph type="dt" sz="half" idx="10"/>
          </p:nvPr>
        </p:nvSpPr>
        <p:spPr>
          <a:xfrm>
            <a:off x="838200" y="6356350"/>
            <a:ext cx="2743200" cy="365125"/>
          </a:xfrm>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DEE5E46F-40E2-486F-A06B-5AFC5E77AC84}"/>
              </a:ext>
            </a:extLst>
          </p:cNvPr>
          <p:cNvSpPr>
            <a:spLocks noGrp="1"/>
          </p:cNvSpPr>
          <p:nvPr>
            <p:ph type="sldNum" sz="quarter" idx="12"/>
          </p:nvPr>
        </p:nvSpPr>
        <p:spPr>
          <a:xfrm>
            <a:off x="8610600" y="6356350"/>
            <a:ext cx="2743200" cy="365125"/>
          </a:xfrm>
        </p:spPr>
        <p:txBody>
          <a:bodyPr/>
          <a:lstStyle/>
          <a:p>
            <a:fld id="{802E07E8-E437-4A6D-803B-09F24E35FE40}" type="slidenum">
              <a:rPr lang="en-US" smtClean="0"/>
              <a:t>57</a:t>
            </a:fld>
            <a:endParaRPr lang="en-US" dirty="0"/>
          </a:p>
        </p:txBody>
      </p:sp>
    </p:spTree>
    <p:extLst>
      <p:ext uri="{BB962C8B-B14F-4D97-AF65-F5344CB8AC3E}">
        <p14:creationId xmlns:p14="http://schemas.microsoft.com/office/powerpoint/2010/main" val="1723612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7BD04-97F9-463F-BADC-72D79660292C}"/>
              </a:ext>
            </a:extLst>
          </p:cNvPr>
          <p:cNvSpPr>
            <a:spLocks noGrp="1"/>
          </p:cNvSpPr>
          <p:nvPr>
            <p:ph type="title"/>
          </p:nvPr>
        </p:nvSpPr>
        <p:spPr/>
        <p:txBody>
          <a:bodyPr/>
          <a:lstStyle/>
          <a:p>
            <a:r>
              <a:rPr lang="en-GB" dirty="0"/>
              <a:t>Random Walk &amp; Non Stationarity </a:t>
            </a:r>
          </a:p>
        </p:txBody>
      </p:sp>
      <p:sp>
        <p:nvSpPr>
          <p:cNvPr id="3" name="Content Placeholder 2">
            <a:extLst>
              <a:ext uri="{FF2B5EF4-FFF2-40B4-BE49-F238E27FC236}">
                <a16:creationId xmlns:a16="http://schemas.microsoft.com/office/drawing/2014/main" id="{84AC3165-DC0C-4298-873B-9AC6142BE60F}"/>
              </a:ext>
            </a:extLst>
          </p:cNvPr>
          <p:cNvSpPr>
            <a:spLocks noGrp="1"/>
          </p:cNvSpPr>
          <p:nvPr>
            <p:ph idx="1"/>
          </p:nvPr>
        </p:nvSpPr>
        <p:spPr>
          <a:xfrm>
            <a:off x="697523" y="1690688"/>
            <a:ext cx="10515600" cy="4351338"/>
          </a:xfrm>
        </p:spPr>
        <p:txBody>
          <a:bodyPr>
            <a:normAutofit/>
          </a:bodyPr>
          <a:lstStyle/>
          <a:p>
            <a:r>
              <a:rPr lang="en-US" dirty="0"/>
              <a:t>Therefore, we can expect a random walk to be non-stationary.</a:t>
            </a:r>
          </a:p>
          <a:p>
            <a:r>
              <a:rPr lang="en-US" dirty="0"/>
              <a:t>All random walk processes are non-stationary.</a:t>
            </a:r>
          </a:p>
          <a:p>
            <a:r>
              <a:rPr lang="en-US" dirty="0"/>
              <a:t>Not all non-stationary time series are random walks.</a:t>
            </a:r>
          </a:p>
          <a:p>
            <a:r>
              <a:rPr lang="en-US" dirty="0"/>
              <a:t>Additionally, a non-stationary time series does not have a consistent mean and/or variance over time.</a:t>
            </a:r>
          </a:p>
          <a:p>
            <a:r>
              <a:rPr lang="en-US" dirty="0"/>
              <a:t> A review of the random walk line plot might suggest this to be the case. </a:t>
            </a:r>
          </a:p>
          <a:p>
            <a:r>
              <a:rPr lang="en-US" dirty="0"/>
              <a:t>We can confirm this using a statistical significance test, specifically the Augmented Dickey-Fuller test</a:t>
            </a:r>
            <a:endParaRPr lang="en-GB" dirty="0"/>
          </a:p>
        </p:txBody>
      </p:sp>
      <p:sp>
        <p:nvSpPr>
          <p:cNvPr id="4" name="Date Placeholder 3">
            <a:extLst>
              <a:ext uri="{FF2B5EF4-FFF2-40B4-BE49-F238E27FC236}">
                <a16:creationId xmlns:a16="http://schemas.microsoft.com/office/drawing/2014/main" id="{28EDC560-0DF5-4A91-A400-948ABB5E6135}"/>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D266D8E8-A688-47D7-83BF-D626E036393B}"/>
              </a:ext>
            </a:extLst>
          </p:cNvPr>
          <p:cNvSpPr>
            <a:spLocks noGrp="1"/>
          </p:cNvSpPr>
          <p:nvPr>
            <p:ph type="sldNum" sz="quarter" idx="12"/>
          </p:nvPr>
        </p:nvSpPr>
        <p:spPr/>
        <p:txBody>
          <a:bodyPr/>
          <a:lstStyle/>
          <a:p>
            <a:fld id="{802E07E8-E437-4A6D-803B-09F24E35FE40}" type="slidenum">
              <a:rPr lang="en-US" smtClean="0"/>
              <a:t>58</a:t>
            </a:fld>
            <a:endParaRPr lang="en-US" dirty="0"/>
          </a:p>
        </p:txBody>
      </p:sp>
    </p:spTree>
    <p:extLst>
      <p:ext uri="{BB962C8B-B14F-4D97-AF65-F5344CB8AC3E}">
        <p14:creationId xmlns:p14="http://schemas.microsoft.com/office/powerpoint/2010/main" val="242774207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20E5F-EF0D-4FDA-96DB-FAFADB73A4CF}"/>
              </a:ext>
            </a:extLst>
          </p:cNvPr>
          <p:cNvSpPr>
            <a:spLocks noGrp="1"/>
          </p:cNvSpPr>
          <p:nvPr>
            <p:ph type="title"/>
          </p:nvPr>
        </p:nvSpPr>
        <p:spPr>
          <a:xfrm>
            <a:off x="838200" y="365125"/>
            <a:ext cx="10515600" cy="1325563"/>
          </a:xfrm>
        </p:spPr>
        <p:txBody>
          <a:bodyPr/>
          <a:lstStyle/>
          <a:p>
            <a:r>
              <a:rPr lang="en-GB" dirty="0"/>
              <a:t>Random Walk and Non Stationarity</a:t>
            </a:r>
          </a:p>
        </p:txBody>
      </p:sp>
      <p:sp>
        <p:nvSpPr>
          <p:cNvPr id="4" name="Date Placeholder 3">
            <a:extLst>
              <a:ext uri="{FF2B5EF4-FFF2-40B4-BE49-F238E27FC236}">
                <a16:creationId xmlns:a16="http://schemas.microsoft.com/office/drawing/2014/main" id="{94557164-8878-47B7-8936-1419993E5573}"/>
              </a:ext>
            </a:extLst>
          </p:cNvPr>
          <p:cNvSpPr>
            <a:spLocks noGrp="1"/>
          </p:cNvSpPr>
          <p:nvPr>
            <p:ph type="dt" sz="half" idx="10"/>
          </p:nvPr>
        </p:nvSpPr>
        <p:spPr>
          <a:xfrm>
            <a:off x="838200" y="6356350"/>
            <a:ext cx="2743200" cy="365125"/>
          </a:xfrm>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6F45E39B-436D-411B-B33A-F11E6DF1AD7A}"/>
              </a:ext>
            </a:extLst>
          </p:cNvPr>
          <p:cNvSpPr>
            <a:spLocks noGrp="1"/>
          </p:cNvSpPr>
          <p:nvPr>
            <p:ph type="sldNum" sz="quarter" idx="12"/>
          </p:nvPr>
        </p:nvSpPr>
        <p:spPr>
          <a:xfrm>
            <a:off x="8610600" y="6356350"/>
            <a:ext cx="2743200" cy="365125"/>
          </a:xfrm>
        </p:spPr>
        <p:txBody>
          <a:bodyPr/>
          <a:lstStyle/>
          <a:p>
            <a:fld id="{802E07E8-E437-4A6D-803B-09F24E35FE40}" type="slidenum">
              <a:rPr lang="en-US" smtClean="0"/>
              <a:t>59</a:t>
            </a:fld>
            <a:endParaRPr lang="en-US" dirty="0"/>
          </a:p>
        </p:txBody>
      </p:sp>
      <p:pic>
        <p:nvPicPr>
          <p:cNvPr id="6" name="Picture 5">
            <a:extLst>
              <a:ext uri="{FF2B5EF4-FFF2-40B4-BE49-F238E27FC236}">
                <a16:creationId xmlns:a16="http://schemas.microsoft.com/office/drawing/2014/main" id="{DD0A1668-04CE-422D-AF43-70E5BE11ECBE}"/>
              </a:ext>
            </a:extLst>
          </p:cNvPr>
          <p:cNvPicPr>
            <a:picLocks noChangeAspect="1"/>
          </p:cNvPicPr>
          <p:nvPr/>
        </p:nvPicPr>
        <p:blipFill>
          <a:blip r:embed="rId2"/>
          <a:stretch>
            <a:fillRect/>
          </a:stretch>
        </p:blipFill>
        <p:spPr>
          <a:xfrm>
            <a:off x="838200" y="1554163"/>
            <a:ext cx="10628303" cy="4802187"/>
          </a:xfrm>
          <a:prstGeom prst="rect">
            <a:avLst/>
          </a:prstGeom>
        </p:spPr>
      </p:pic>
    </p:spTree>
    <p:extLst>
      <p:ext uri="{BB962C8B-B14F-4D97-AF65-F5344CB8AC3E}">
        <p14:creationId xmlns:p14="http://schemas.microsoft.com/office/powerpoint/2010/main" val="39943896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21E747-FF52-41C6-B976-3F18B30C5CAE}"/>
              </a:ext>
            </a:extLst>
          </p:cNvPr>
          <p:cNvSpPr>
            <a:spLocks noGrp="1"/>
          </p:cNvSpPr>
          <p:nvPr>
            <p:ph type="title"/>
          </p:nvPr>
        </p:nvSpPr>
        <p:spPr>
          <a:xfrm>
            <a:off x="9267909" y="2023110"/>
            <a:ext cx="2469624" cy="2846070"/>
          </a:xfrm>
        </p:spPr>
        <p:txBody>
          <a:bodyPr vert="horz" lIns="91440" tIns="45720" rIns="91440" bIns="45720" rtlCol="0" anchor="ctr">
            <a:normAutofit/>
          </a:bodyPr>
          <a:lstStyle/>
          <a:p>
            <a:r>
              <a:rPr lang="en-US" sz="3700"/>
              <a:t>Persistence Model </a:t>
            </a:r>
          </a:p>
        </p:txBody>
      </p:sp>
      <p:pic>
        <p:nvPicPr>
          <p:cNvPr id="6" name="Picture 5">
            <a:extLst>
              <a:ext uri="{FF2B5EF4-FFF2-40B4-BE49-F238E27FC236}">
                <a16:creationId xmlns:a16="http://schemas.microsoft.com/office/drawing/2014/main" id="{C45AD31A-A185-4C07-81D0-80D111E5F697}"/>
              </a:ext>
            </a:extLst>
          </p:cNvPr>
          <p:cNvPicPr>
            <a:picLocks noChangeAspect="1"/>
          </p:cNvPicPr>
          <p:nvPr/>
        </p:nvPicPr>
        <p:blipFill rotWithShape="1">
          <a:blip r:embed="rId2"/>
          <a:srcRect r="1828" b="-1"/>
          <a:stretch/>
        </p:blipFill>
        <p:spPr>
          <a:xfrm>
            <a:off x="295422" y="140676"/>
            <a:ext cx="7858120" cy="6246055"/>
          </a:xfrm>
          <a:prstGeom prst="rect">
            <a:avLst/>
          </a:prstGeom>
        </p:spPr>
      </p:pic>
      <p:sp>
        <p:nvSpPr>
          <p:cNvPr id="4" name="Date Placeholder 3">
            <a:extLst>
              <a:ext uri="{FF2B5EF4-FFF2-40B4-BE49-F238E27FC236}">
                <a16:creationId xmlns:a16="http://schemas.microsoft.com/office/drawing/2014/main" id="{20F0D397-EFC0-49BE-A61A-41C4F3467A69}"/>
              </a:ext>
            </a:extLst>
          </p:cNvPr>
          <p:cNvSpPr>
            <a:spLocks noGrp="1"/>
          </p:cNvSpPr>
          <p:nvPr>
            <p:ph type="dt" sz="half" idx="10"/>
          </p:nvPr>
        </p:nvSpPr>
        <p:spPr>
          <a:xfrm>
            <a:off x="545238" y="6492240"/>
            <a:ext cx="3036162" cy="365125"/>
          </a:xfrm>
        </p:spPr>
        <p:txBody>
          <a:bodyPr vert="horz" lIns="91440" tIns="45720" rIns="91440" bIns="45720" rtlCol="0" anchor="ctr">
            <a:normAutofit/>
          </a:bodyPr>
          <a:lstStyle/>
          <a:p>
            <a:pPr>
              <a:spcAft>
                <a:spcPts val="600"/>
              </a:spcAft>
              <a:defRPr/>
            </a:pPr>
            <a:fld id="{D2948097-27B5-4582-A309-6310D2B2FB06}" type="datetime1">
              <a:rPr lang="en-US" smtClean="0">
                <a:solidFill>
                  <a:prstClr val="black">
                    <a:tint val="75000"/>
                  </a:prstClr>
                </a:solidFill>
                <a:latin typeface="Calibri" panose="020F0502020204030204"/>
              </a:rPr>
              <a:pPr>
                <a:spcAft>
                  <a:spcPts val="600"/>
                </a:spcAft>
                <a:defRPr/>
              </a:pPr>
              <a:t>4/18/2021</a:t>
            </a:fld>
            <a:endParaRPr lang="en-US">
              <a:solidFill>
                <a:prstClr val="black">
                  <a:tint val="75000"/>
                </a:prstClr>
              </a:solidFill>
              <a:latin typeface="Calibri" panose="020F0502020204030204"/>
            </a:endParaRPr>
          </a:p>
        </p:txBody>
      </p:sp>
      <p:sp>
        <p:nvSpPr>
          <p:cNvPr id="5" name="Slide Number Placeholder 4">
            <a:extLst>
              <a:ext uri="{FF2B5EF4-FFF2-40B4-BE49-F238E27FC236}">
                <a16:creationId xmlns:a16="http://schemas.microsoft.com/office/drawing/2014/main" id="{D1E86DE5-9DB3-4AFC-B5D4-8D62D6C55F5B}"/>
              </a:ext>
            </a:extLst>
          </p:cNvPr>
          <p:cNvSpPr>
            <a:spLocks noGrp="1"/>
          </p:cNvSpPr>
          <p:nvPr>
            <p:ph type="sldNum" sz="quarter" idx="12"/>
          </p:nvPr>
        </p:nvSpPr>
        <p:spPr>
          <a:xfrm>
            <a:off x="8610599" y="6492240"/>
            <a:ext cx="3126933" cy="365125"/>
          </a:xfrm>
        </p:spPr>
        <p:txBody>
          <a:bodyPr vert="horz" lIns="91440" tIns="45720" rIns="91440" bIns="45720" rtlCol="0" anchor="ctr">
            <a:normAutofit/>
          </a:bodyPr>
          <a:lstStyle/>
          <a:p>
            <a:pPr>
              <a:spcAft>
                <a:spcPts val="600"/>
              </a:spcAft>
              <a:defRPr/>
            </a:pPr>
            <a:fld id="{802E07E8-E437-4A6D-803B-09F24E35FE40}" type="slidenum">
              <a:rPr lang="en-US" smtClean="0">
                <a:solidFill>
                  <a:prstClr val="black">
                    <a:tint val="75000"/>
                  </a:prstClr>
                </a:solidFill>
                <a:latin typeface="Calibri" panose="020F0502020204030204"/>
              </a:rPr>
              <a:pPr>
                <a:spcAft>
                  <a:spcPts val="600"/>
                </a:spcAft>
                <a:defRPr/>
              </a:pPr>
              <a:t>6</a:t>
            </a:fld>
            <a:endParaRPr lang="en-US">
              <a:solidFill>
                <a:prstClr val="black">
                  <a:tint val="75000"/>
                </a:prstClr>
              </a:solidFill>
              <a:latin typeface="Calibri" panose="020F0502020204030204"/>
            </a:endParaRPr>
          </a:p>
        </p:txBody>
      </p:sp>
      <p:pic>
        <p:nvPicPr>
          <p:cNvPr id="7" name="Picture 6">
            <a:extLst>
              <a:ext uri="{FF2B5EF4-FFF2-40B4-BE49-F238E27FC236}">
                <a16:creationId xmlns:a16="http://schemas.microsoft.com/office/drawing/2014/main" id="{1C46F59D-A146-43E0-88D4-F207872747D0}"/>
              </a:ext>
            </a:extLst>
          </p:cNvPr>
          <p:cNvPicPr>
            <a:picLocks noChangeAspect="1"/>
          </p:cNvPicPr>
          <p:nvPr/>
        </p:nvPicPr>
        <p:blipFill>
          <a:blip r:embed="rId3"/>
          <a:stretch>
            <a:fillRect/>
          </a:stretch>
        </p:blipFill>
        <p:spPr>
          <a:xfrm>
            <a:off x="7954418" y="4557274"/>
            <a:ext cx="3783114" cy="623811"/>
          </a:xfrm>
          <a:prstGeom prst="rect">
            <a:avLst/>
          </a:prstGeom>
        </p:spPr>
      </p:pic>
    </p:spTree>
    <p:extLst>
      <p:ext uri="{BB962C8B-B14F-4D97-AF65-F5344CB8AC3E}">
        <p14:creationId xmlns:p14="http://schemas.microsoft.com/office/powerpoint/2010/main" val="2683522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ADDEEE-11BF-4AC4-B07F-00700D30DC94}"/>
              </a:ext>
            </a:extLst>
          </p:cNvPr>
          <p:cNvSpPr>
            <a:spLocks noGrp="1"/>
          </p:cNvSpPr>
          <p:nvPr>
            <p:ph type="title"/>
          </p:nvPr>
        </p:nvSpPr>
        <p:spPr/>
        <p:txBody>
          <a:bodyPr/>
          <a:lstStyle/>
          <a:p>
            <a:r>
              <a:rPr lang="en-GB" dirty="0"/>
              <a:t>Is Random Walk Predictable </a:t>
            </a:r>
          </a:p>
        </p:txBody>
      </p:sp>
      <p:sp>
        <p:nvSpPr>
          <p:cNvPr id="3" name="Content Placeholder 2">
            <a:extLst>
              <a:ext uri="{FF2B5EF4-FFF2-40B4-BE49-F238E27FC236}">
                <a16:creationId xmlns:a16="http://schemas.microsoft.com/office/drawing/2014/main" id="{9EBD1C45-2B20-47A7-B9BB-FC5CFFDC8894}"/>
              </a:ext>
            </a:extLst>
          </p:cNvPr>
          <p:cNvSpPr>
            <a:spLocks noGrp="1"/>
          </p:cNvSpPr>
          <p:nvPr>
            <p:ph idx="1"/>
          </p:nvPr>
        </p:nvSpPr>
        <p:spPr>
          <a:xfrm>
            <a:off x="838200" y="1690688"/>
            <a:ext cx="10515600" cy="4351338"/>
          </a:xfrm>
        </p:spPr>
        <p:txBody>
          <a:bodyPr>
            <a:normAutofit fontScale="92500" lnSpcReduction="10000"/>
          </a:bodyPr>
          <a:lstStyle/>
          <a:p>
            <a:r>
              <a:rPr lang="en-US" dirty="0"/>
              <a:t>A random walk is unpredictable; it cannot reasonably be predicted. Given the way that the random walk is constructed, we can expect that the best prediction we could make would be to use the observation at the previous time step as what will happen in the next time step. </a:t>
            </a:r>
          </a:p>
          <a:p>
            <a:r>
              <a:rPr lang="en-US" dirty="0"/>
              <a:t>Simply because we know that the next time step will be a function of the prior time step. This is often called the naive forecast, or a persistence model .</a:t>
            </a:r>
          </a:p>
          <a:p>
            <a:r>
              <a:rPr lang="en-US" dirty="0"/>
              <a:t>We can implement this in Python by first splitting the dataset into train and test sets, then using the persistence model to predict the outcome using a rolling forecast method.</a:t>
            </a:r>
          </a:p>
          <a:p>
            <a:r>
              <a:rPr lang="en-US" dirty="0"/>
              <a:t> Once all predictions are collected for the test set, the root mean squared error (RMSE) is calculated.</a:t>
            </a:r>
            <a:endParaRPr lang="en-GB" dirty="0"/>
          </a:p>
        </p:txBody>
      </p:sp>
      <p:sp>
        <p:nvSpPr>
          <p:cNvPr id="4" name="Date Placeholder 3">
            <a:extLst>
              <a:ext uri="{FF2B5EF4-FFF2-40B4-BE49-F238E27FC236}">
                <a16:creationId xmlns:a16="http://schemas.microsoft.com/office/drawing/2014/main" id="{D4CF9A94-B21F-4DB9-A2CE-5186168DBB8A}"/>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46090393-6611-4F4F-90C2-68442CBBBE98}"/>
              </a:ext>
            </a:extLst>
          </p:cNvPr>
          <p:cNvSpPr>
            <a:spLocks noGrp="1"/>
          </p:cNvSpPr>
          <p:nvPr>
            <p:ph type="sldNum" sz="quarter" idx="12"/>
          </p:nvPr>
        </p:nvSpPr>
        <p:spPr/>
        <p:txBody>
          <a:bodyPr/>
          <a:lstStyle/>
          <a:p>
            <a:fld id="{802E07E8-E437-4A6D-803B-09F24E35FE40}" type="slidenum">
              <a:rPr lang="en-US" smtClean="0"/>
              <a:t>60</a:t>
            </a:fld>
            <a:endParaRPr lang="en-US" dirty="0"/>
          </a:p>
        </p:txBody>
      </p:sp>
    </p:spTree>
    <p:extLst>
      <p:ext uri="{BB962C8B-B14F-4D97-AF65-F5344CB8AC3E}">
        <p14:creationId xmlns:p14="http://schemas.microsoft.com/office/powerpoint/2010/main" val="255838500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50B90-58FC-4DAD-A4FC-BD1B81B736F8}"/>
              </a:ext>
            </a:extLst>
          </p:cNvPr>
          <p:cNvSpPr>
            <a:spLocks noGrp="1"/>
          </p:cNvSpPr>
          <p:nvPr>
            <p:ph type="title"/>
          </p:nvPr>
        </p:nvSpPr>
        <p:spPr/>
        <p:txBody>
          <a:bodyPr/>
          <a:lstStyle/>
          <a:p>
            <a:r>
              <a:rPr lang="en-GB" dirty="0"/>
              <a:t>Predicting a Random Walk </a:t>
            </a:r>
          </a:p>
        </p:txBody>
      </p:sp>
      <p:sp>
        <p:nvSpPr>
          <p:cNvPr id="4" name="Date Placeholder 3">
            <a:extLst>
              <a:ext uri="{FF2B5EF4-FFF2-40B4-BE49-F238E27FC236}">
                <a16:creationId xmlns:a16="http://schemas.microsoft.com/office/drawing/2014/main" id="{10097238-26C4-40C7-8C7D-BF6AD2309E5B}"/>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3E045302-B21B-4E16-8D5D-BDCF2804EBE9}"/>
              </a:ext>
            </a:extLst>
          </p:cNvPr>
          <p:cNvSpPr>
            <a:spLocks noGrp="1"/>
          </p:cNvSpPr>
          <p:nvPr>
            <p:ph type="sldNum" sz="quarter" idx="12"/>
          </p:nvPr>
        </p:nvSpPr>
        <p:spPr/>
        <p:txBody>
          <a:bodyPr/>
          <a:lstStyle/>
          <a:p>
            <a:fld id="{802E07E8-E437-4A6D-803B-09F24E35FE40}" type="slidenum">
              <a:rPr lang="en-US" smtClean="0"/>
              <a:t>61</a:t>
            </a:fld>
            <a:endParaRPr lang="en-US" dirty="0"/>
          </a:p>
        </p:txBody>
      </p:sp>
      <p:pic>
        <p:nvPicPr>
          <p:cNvPr id="6" name="Picture 5">
            <a:extLst>
              <a:ext uri="{FF2B5EF4-FFF2-40B4-BE49-F238E27FC236}">
                <a16:creationId xmlns:a16="http://schemas.microsoft.com/office/drawing/2014/main" id="{83BF79EB-F60A-4F51-8E65-E3CF7078A26A}"/>
              </a:ext>
            </a:extLst>
          </p:cNvPr>
          <p:cNvPicPr>
            <a:picLocks noChangeAspect="1"/>
          </p:cNvPicPr>
          <p:nvPr/>
        </p:nvPicPr>
        <p:blipFill>
          <a:blip r:embed="rId2"/>
          <a:stretch>
            <a:fillRect/>
          </a:stretch>
        </p:blipFill>
        <p:spPr>
          <a:xfrm>
            <a:off x="838200" y="1690687"/>
            <a:ext cx="9463551" cy="4802187"/>
          </a:xfrm>
          <a:prstGeom prst="rect">
            <a:avLst/>
          </a:prstGeom>
        </p:spPr>
      </p:pic>
    </p:spTree>
    <p:extLst>
      <p:ext uri="{BB962C8B-B14F-4D97-AF65-F5344CB8AC3E}">
        <p14:creationId xmlns:p14="http://schemas.microsoft.com/office/powerpoint/2010/main" val="310704681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DFA8-0FBE-4895-9CEB-5A841D1CF452}"/>
              </a:ext>
            </a:extLst>
          </p:cNvPr>
          <p:cNvSpPr>
            <a:spLocks noGrp="1"/>
          </p:cNvSpPr>
          <p:nvPr>
            <p:ph type="title"/>
          </p:nvPr>
        </p:nvSpPr>
        <p:spPr/>
        <p:txBody>
          <a:bodyPr/>
          <a:lstStyle/>
          <a:p>
            <a:r>
              <a:rPr lang="en-GB" dirty="0"/>
              <a:t>Predicting a Random Walk</a:t>
            </a:r>
          </a:p>
        </p:txBody>
      </p:sp>
      <p:sp>
        <p:nvSpPr>
          <p:cNvPr id="3" name="Content Placeholder 2">
            <a:extLst>
              <a:ext uri="{FF2B5EF4-FFF2-40B4-BE49-F238E27FC236}">
                <a16:creationId xmlns:a16="http://schemas.microsoft.com/office/drawing/2014/main" id="{58DCAF8A-61DA-4300-8BC1-F7B1C7FF2351}"/>
              </a:ext>
            </a:extLst>
          </p:cNvPr>
          <p:cNvSpPr>
            <a:spLocks noGrp="1"/>
          </p:cNvSpPr>
          <p:nvPr>
            <p:ph idx="1"/>
          </p:nvPr>
        </p:nvSpPr>
        <p:spPr/>
        <p:txBody>
          <a:bodyPr/>
          <a:lstStyle/>
          <a:p>
            <a:r>
              <a:rPr lang="en-US" dirty="0"/>
              <a:t>Another error that beginners to the random walk make is to assume that if the range of error (variance) is known, then we can make predictions using a random walk generation type process.</a:t>
            </a:r>
          </a:p>
          <a:p>
            <a:r>
              <a:rPr lang="en-US" dirty="0"/>
              <a:t> That is, if we know the error is either -1 or 1, then why not make predictions by adding a randomly selected -1 or 1 to the previous value. We can demonstrate this random prediction </a:t>
            </a:r>
            <a:r>
              <a:rPr lang="en-GB" dirty="0"/>
              <a:t>method in Python</a:t>
            </a:r>
          </a:p>
        </p:txBody>
      </p:sp>
      <p:sp>
        <p:nvSpPr>
          <p:cNvPr id="4" name="Date Placeholder 3">
            <a:extLst>
              <a:ext uri="{FF2B5EF4-FFF2-40B4-BE49-F238E27FC236}">
                <a16:creationId xmlns:a16="http://schemas.microsoft.com/office/drawing/2014/main" id="{5432CE00-E2C8-4785-8345-6253D9F3C2A7}"/>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261CACFF-3121-4F89-B0F4-96805E70DD22}"/>
              </a:ext>
            </a:extLst>
          </p:cNvPr>
          <p:cNvSpPr>
            <a:spLocks noGrp="1"/>
          </p:cNvSpPr>
          <p:nvPr>
            <p:ph type="sldNum" sz="quarter" idx="12"/>
          </p:nvPr>
        </p:nvSpPr>
        <p:spPr/>
        <p:txBody>
          <a:bodyPr/>
          <a:lstStyle/>
          <a:p>
            <a:fld id="{802E07E8-E437-4A6D-803B-09F24E35FE40}" type="slidenum">
              <a:rPr lang="en-US" smtClean="0"/>
              <a:t>62</a:t>
            </a:fld>
            <a:endParaRPr lang="en-US" dirty="0"/>
          </a:p>
        </p:txBody>
      </p:sp>
    </p:spTree>
    <p:extLst>
      <p:ext uri="{BB962C8B-B14F-4D97-AF65-F5344CB8AC3E}">
        <p14:creationId xmlns:p14="http://schemas.microsoft.com/office/powerpoint/2010/main" val="68395163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3E692-B514-49FF-BBCF-BD9D2A71C8CD}"/>
              </a:ext>
            </a:extLst>
          </p:cNvPr>
          <p:cNvSpPr>
            <a:spLocks noGrp="1"/>
          </p:cNvSpPr>
          <p:nvPr>
            <p:ph type="title"/>
          </p:nvPr>
        </p:nvSpPr>
        <p:spPr/>
        <p:txBody>
          <a:bodyPr/>
          <a:lstStyle/>
          <a:p>
            <a:r>
              <a:rPr lang="en-GB" dirty="0"/>
              <a:t>Predicting a Random Walk</a:t>
            </a:r>
          </a:p>
        </p:txBody>
      </p:sp>
      <p:sp>
        <p:nvSpPr>
          <p:cNvPr id="4" name="Date Placeholder 3">
            <a:extLst>
              <a:ext uri="{FF2B5EF4-FFF2-40B4-BE49-F238E27FC236}">
                <a16:creationId xmlns:a16="http://schemas.microsoft.com/office/drawing/2014/main" id="{5416B43A-9DB4-4875-92D6-9D0D59EF2EFD}"/>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F5554692-D692-4C09-B4CF-E56A4E71FE65}"/>
              </a:ext>
            </a:extLst>
          </p:cNvPr>
          <p:cNvSpPr>
            <a:spLocks noGrp="1"/>
          </p:cNvSpPr>
          <p:nvPr>
            <p:ph type="sldNum" sz="quarter" idx="12"/>
          </p:nvPr>
        </p:nvSpPr>
        <p:spPr/>
        <p:txBody>
          <a:bodyPr/>
          <a:lstStyle/>
          <a:p>
            <a:fld id="{802E07E8-E437-4A6D-803B-09F24E35FE40}" type="slidenum">
              <a:rPr lang="en-US" smtClean="0"/>
              <a:t>63</a:t>
            </a:fld>
            <a:endParaRPr lang="en-US" dirty="0"/>
          </a:p>
        </p:txBody>
      </p:sp>
      <p:pic>
        <p:nvPicPr>
          <p:cNvPr id="6" name="Picture 5">
            <a:extLst>
              <a:ext uri="{FF2B5EF4-FFF2-40B4-BE49-F238E27FC236}">
                <a16:creationId xmlns:a16="http://schemas.microsoft.com/office/drawing/2014/main" id="{9B1A739D-2642-4789-ABFB-19DD59852051}"/>
              </a:ext>
            </a:extLst>
          </p:cNvPr>
          <p:cNvPicPr>
            <a:picLocks noChangeAspect="1"/>
          </p:cNvPicPr>
          <p:nvPr/>
        </p:nvPicPr>
        <p:blipFill>
          <a:blip r:embed="rId2"/>
          <a:stretch>
            <a:fillRect/>
          </a:stretch>
        </p:blipFill>
        <p:spPr>
          <a:xfrm>
            <a:off x="1170460" y="1690688"/>
            <a:ext cx="9851080" cy="4552096"/>
          </a:xfrm>
          <a:prstGeom prst="rect">
            <a:avLst/>
          </a:prstGeom>
        </p:spPr>
      </p:pic>
    </p:spTree>
    <p:extLst>
      <p:ext uri="{BB962C8B-B14F-4D97-AF65-F5344CB8AC3E}">
        <p14:creationId xmlns:p14="http://schemas.microsoft.com/office/powerpoint/2010/main" val="29530607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F6F3F3F3-6A01-46BB-B4B3-6A1821063A94}"/>
              </a:ext>
            </a:extLst>
          </p:cNvPr>
          <p:cNvPicPr>
            <a:picLocks noGrp="1" noChangeAspect="1"/>
          </p:cNvPicPr>
          <p:nvPr>
            <p:ph idx="1"/>
          </p:nvPr>
        </p:nvPicPr>
        <p:blipFill>
          <a:blip r:embed="rId2"/>
          <a:stretch>
            <a:fillRect/>
          </a:stretch>
        </p:blipFill>
        <p:spPr>
          <a:xfrm>
            <a:off x="838200" y="1908517"/>
            <a:ext cx="9944100" cy="3535680"/>
          </a:xfrm>
          <a:prstGeom prst="rect">
            <a:avLst/>
          </a:prstGeom>
        </p:spPr>
      </p:pic>
      <p:sp>
        <p:nvSpPr>
          <p:cNvPr id="4" name="Date Placeholder 3">
            <a:extLst>
              <a:ext uri="{FF2B5EF4-FFF2-40B4-BE49-F238E27FC236}">
                <a16:creationId xmlns:a16="http://schemas.microsoft.com/office/drawing/2014/main" id="{CDDB6783-00A1-4657-958E-0293961FD05F}"/>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CAFF3FAC-5E16-4404-BF07-4DEC98F1631D}"/>
              </a:ext>
            </a:extLst>
          </p:cNvPr>
          <p:cNvSpPr>
            <a:spLocks noGrp="1"/>
          </p:cNvSpPr>
          <p:nvPr>
            <p:ph type="sldNum" sz="quarter" idx="12"/>
          </p:nvPr>
        </p:nvSpPr>
        <p:spPr/>
        <p:txBody>
          <a:bodyPr/>
          <a:lstStyle/>
          <a:p>
            <a:fld id="{802E07E8-E437-4A6D-803B-09F24E35FE40}" type="slidenum">
              <a:rPr lang="en-US" smtClean="0"/>
              <a:t>64</a:t>
            </a:fld>
            <a:endParaRPr lang="en-US" dirty="0"/>
          </a:p>
        </p:txBody>
      </p:sp>
    </p:spTree>
    <p:extLst>
      <p:ext uri="{BB962C8B-B14F-4D97-AF65-F5344CB8AC3E}">
        <p14:creationId xmlns:p14="http://schemas.microsoft.com/office/powerpoint/2010/main" val="79448519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5B824-9C3E-4CCD-B932-9D6FB0AAFCF9}"/>
              </a:ext>
            </a:extLst>
          </p:cNvPr>
          <p:cNvSpPr>
            <a:spLocks noGrp="1"/>
          </p:cNvSpPr>
          <p:nvPr>
            <p:ph type="title"/>
          </p:nvPr>
        </p:nvSpPr>
        <p:spPr/>
        <p:txBody>
          <a:bodyPr/>
          <a:lstStyle/>
          <a:p>
            <a:r>
              <a:rPr lang="en-GB" dirty="0"/>
              <a:t>Random Walk </a:t>
            </a:r>
          </a:p>
        </p:txBody>
      </p:sp>
      <p:sp>
        <p:nvSpPr>
          <p:cNvPr id="4" name="Date Placeholder 3">
            <a:extLst>
              <a:ext uri="{FF2B5EF4-FFF2-40B4-BE49-F238E27FC236}">
                <a16:creationId xmlns:a16="http://schemas.microsoft.com/office/drawing/2014/main" id="{3C8D30E3-62F5-4750-B48C-819D8C4F603E}"/>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C7CACE61-6D28-4D9B-A21E-3A1E499FC69A}"/>
              </a:ext>
            </a:extLst>
          </p:cNvPr>
          <p:cNvSpPr>
            <a:spLocks noGrp="1"/>
          </p:cNvSpPr>
          <p:nvPr>
            <p:ph type="sldNum" sz="quarter" idx="12"/>
          </p:nvPr>
        </p:nvSpPr>
        <p:spPr/>
        <p:txBody>
          <a:bodyPr/>
          <a:lstStyle/>
          <a:p>
            <a:fld id="{802E07E8-E437-4A6D-803B-09F24E35FE40}" type="slidenum">
              <a:rPr lang="en-US" smtClean="0"/>
              <a:t>65</a:t>
            </a:fld>
            <a:endParaRPr lang="en-US" dirty="0"/>
          </a:p>
        </p:txBody>
      </p:sp>
      <p:pic>
        <p:nvPicPr>
          <p:cNvPr id="6" name="Picture 5">
            <a:extLst>
              <a:ext uri="{FF2B5EF4-FFF2-40B4-BE49-F238E27FC236}">
                <a16:creationId xmlns:a16="http://schemas.microsoft.com/office/drawing/2014/main" id="{B8308521-DBD5-4049-8601-DFEFE70DD203}"/>
              </a:ext>
            </a:extLst>
          </p:cNvPr>
          <p:cNvPicPr>
            <a:picLocks noChangeAspect="1"/>
          </p:cNvPicPr>
          <p:nvPr/>
        </p:nvPicPr>
        <p:blipFill>
          <a:blip r:embed="rId2"/>
          <a:stretch>
            <a:fillRect/>
          </a:stretch>
        </p:blipFill>
        <p:spPr>
          <a:xfrm>
            <a:off x="393896" y="1807014"/>
            <a:ext cx="10954442" cy="4396838"/>
          </a:xfrm>
          <a:prstGeom prst="rect">
            <a:avLst/>
          </a:prstGeom>
        </p:spPr>
      </p:pic>
    </p:spTree>
    <p:extLst>
      <p:ext uri="{BB962C8B-B14F-4D97-AF65-F5344CB8AC3E}">
        <p14:creationId xmlns:p14="http://schemas.microsoft.com/office/powerpoint/2010/main" val="137744902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A30CA0-3B45-4786-B6A0-54FFA7A3B246}"/>
              </a:ext>
            </a:extLst>
          </p:cNvPr>
          <p:cNvSpPr>
            <a:spLocks noGrp="1"/>
          </p:cNvSpPr>
          <p:nvPr>
            <p:ph type="title"/>
          </p:nvPr>
        </p:nvSpPr>
        <p:spPr/>
        <p:txBody>
          <a:bodyPr/>
          <a:lstStyle/>
          <a:p>
            <a:r>
              <a:rPr lang="en-US" dirty="0"/>
              <a:t>Clear your concepts</a:t>
            </a:r>
          </a:p>
        </p:txBody>
      </p:sp>
      <p:sp>
        <p:nvSpPr>
          <p:cNvPr id="3" name="Content Placeholder 2">
            <a:extLst>
              <a:ext uri="{FF2B5EF4-FFF2-40B4-BE49-F238E27FC236}">
                <a16:creationId xmlns:a16="http://schemas.microsoft.com/office/drawing/2014/main" id="{35491F38-34CB-4DFF-9DBA-B84AC1BDE1BF}"/>
              </a:ext>
            </a:extLst>
          </p:cNvPr>
          <p:cNvSpPr>
            <a:spLocks noGrp="1"/>
          </p:cNvSpPr>
          <p:nvPr>
            <p:ph idx="1"/>
          </p:nvPr>
        </p:nvSpPr>
        <p:spPr/>
        <p:txBody>
          <a:bodyPr/>
          <a:lstStyle/>
          <a:p>
            <a:r>
              <a:rPr lang="en-US" dirty="0"/>
              <a:t>What is a Moving Average Model?</a:t>
            </a:r>
          </a:p>
          <a:p>
            <a:r>
              <a:rPr lang="en-US" dirty="0"/>
              <a:t>How a MA Model is different from MA smoothing</a:t>
            </a:r>
          </a:p>
          <a:p>
            <a:r>
              <a:rPr lang="en-US" dirty="0"/>
              <a:t>What is a Random Walk ?</a:t>
            </a:r>
          </a:p>
          <a:p>
            <a:r>
              <a:rPr lang="en-US" dirty="0"/>
              <a:t>How you will check whether your time series is a random walk or not?</a:t>
            </a:r>
          </a:p>
          <a:p>
            <a:r>
              <a:rPr lang="en-US" dirty="0"/>
              <a:t>Is a Random Walk predictable?</a:t>
            </a:r>
          </a:p>
          <a:p>
            <a:r>
              <a:rPr lang="en-US" dirty="0"/>
              <a:t>What is the best forecast on a Random Walk ? </a:t>
            </a:r>
          </a:p>
          <a:p>
            <a:endParaRPr lang="en-US" dirty="0"/>
          </a:p>
        </p:txBody>
      </p:sp>
      <p:sp>
        <p:nvSpPr>
          <p:cNvPr id="4" name="Date Placeholder 3">
            <a:extLst>
              <a:ext uri="{FF2B5EF4-FFF2-40B4-BE49-F238E27FC236}">
                <a16:creationId xmlns:a16="http://schemas.microsoft.com/office/drawing/2014/main" id="{9B126632-7618-459D-BD8B-05448B314859}"/>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F4B8838C-7C26-4BDC-8286-C94CA73BB16E}"/>
              </a:ext>
            </a:extLst>
          </p:cNvPr>
          <p:cNvSpPr>
            <a:spLocks noGrp="1"/>
          </p:cNvSpPr>
          <p:nvPr>
            <p:ph type="sldNum" sz="quarter" idx="12"/>
          </p:nvPr>
        </p:nvSpPr>
        <p:spPr/>
        <p:txBody>
          <a:bodyPr/>
          <a:lstStyle/>
          <a:p>
            <a:fld id="{802E07E8-E437-4A6D-803B-09F24E35FE40}" type="slidenum">
              <a:rPr lang="en-US" smtClean="0"/>
              <a:t>66</a:t>
            </a:fld>
            <a:endParaRPr lang="en-US" dirty="0"/>
          </a:p>
        </p:txBody>
      </p:sp>
    </p:spTree>
    <p:extLst>
      <p:ext uri="{BB962C8B-B14F-4D97-AF65-F5344CB8AC3E}">
        <p14:creationId xmlns:p14="http://schemas.microsoft.com/office/powerpoint/2010/main" val="203745419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B1F523-463C-4EBD-ADBE-FBD2F2C15B58}"/>
              </a:ext>
            </a:extLst>
          </p:cNvPr>
          <p:cNvSpPr>
            <a:spLocks noGrp="1"/>
          </p:cNvSpPr>
          <p:nvPr>
            <p:ph type="title"/>
          </p:nvPr>
        </p:nvSpPr>
        <p:spPr>
          <a:xfrm>
            <a:off x="838200" y="691598"/>
            <a:ext cx="10515600" cy="373618"/>
          </a:xfrm>
        </p:spPr>
        <p:txBody>
          <a:bodyPr>
            <a:normAutofit fontScale="90000"/>
          </a:bodyPr>
          <a:lstStyle/>
          <a:p>
            <a:r>
              <a:rPr lang="en-GB" dirty="0"/>
              <a:t>Autocorrelation  </a:t>
            </a:r>
          </a:p>
        </p:txBody>
      </p:sp>
      <p:sp>
        <p:nvSpPr>
          <p:cNvPr id="3" name="Content Placeholder 2">
            <a:extLst>
              <a:ext uri="{FF2B5EF4-FFF2-40B4-BE49-F238E27FC236}">
                <a16:creationId xmlns:a16="http://schemas.microsoft.com/office/drawing/2014/main" id="{C7C0BC9B-57E6-430A-97AC-8090F97683E8}"/>
              </a:ext>
            </a:extLst>
          </p:cNvPr>
          <p:cNvSpPr>
            <a:spLocks noGrp="1"/>
          </p:cNvSpPr>
          <p:nvPr>
            <p:ph idx="1"/>
          </p:nvPr>
        </p:nvSpPr>
        <p:spPr>
          <a:xfrm>
            <a:off x="838200" y="1397552"/>
            <a:ext cx="10515600" cy="586271"/>
          </a:xfrm>
        </p:spPr>
        <p:txBody>
          <a:bodyPr>
            <a:normAutofit/>
          </a:bodyPr>
          <a:lstStyle/>
          <a:p>
            <a:r>
              <a:rPr lang="en-GB" dirty="0"/>
              <a:t>Correlation of the time series values with values at different lags .</a:t>
            </a:r>
          </a:p>
          <a:p>
            <a:pPr marL="0" indent="0">
              <a:buNone/>
            </a:pPr>
            <a:endParaRPr lang="en-GB" dirty="0"/>
          </a:p>
        </p:txBody>
      </p:sp>
      <p:sp>
        <p:nvSpPr>
          <p:cNvPr id="4" name="Date Placeholder 3">
            <a:extLst>
              <a:ext uri="{FF2B5EF4-FFF2-40B4-BE49-F238E27FC236}">
                <a16:creationId xmlns:a16="http://schemas.microsoft.com/office/drawing/2014/main" id="{414A401F-C11A-4367-9B66-8C6B2D4F350E}"/>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0515A8A6-4D41-48FF-BA75-281C40C24049}"/>
              </a:ext>
            </a:extLst>
          </p:cNvPr>
          <p:cNvSpPr>
            <a:spLocks noGrp="1"/>
          </p:cNvSpPr>
          <p:nvPr>
            <p:ph type="sldNum" sz="quarter" idx="12"/>
          </p:nvPr>
        </p:nvSpPr>
        <p:spPr/>
        <p:txBody>
          <a:bodyPr/>
          <a:lstStyle/>
          <a:p>
            <a:fld id="{802E07E8-E437-4A6D-803B-09F24E35FE40}" type="slidenum">
              <a:rPr lang="en-US" smtClean="0"/>
              <a:t>67</a:t>
            </a:fld>
            <a:endParaRPr lang="en-US" dirty="0"/>
          </a:p>
        </p:txBody>
      </p:sp>
      <p:pic>
        <p:nvPicPr>
          <p:cNvPr id="7" name="Picture 6">
            <a:extLst>
              <a:ext uri="{FF2B5EF4-FFF2-40B4-BE49-F238E27FC236}">
                <a16:creationId xmlns:a16="http://schemas.microsoft.com/office/drawing/2014/main" id="{4DDD54C0-A51D-451C-8788-9470E048AC3E}"/>
              </a:ext>
            </a:extLst>
          </p:cNvPr>
          <p:cNvPicPr>
            <a:picLocks noChangeAspect="1"/>
          </p:cNvPicPr>
          <p:nvPr/>
        </p:nvPicPr>
        <p:blipFill>
          <a:blip r:embed="rId2"/>
          <a:stretch>
            <a:fillRect/>
          </a:stretch>
        </p:blipFill>
        <p:spPr>
          <a:xfrm>
            <a:off x="1825488" y="2122297"/>
            <a:ext cx="7172739" cy="4095579"/>
          </a:xfrm>
          <a:prstGeom prst="rect">
            <a:avLst/>
          </a:prstGeom>
        </p:spPr>
      </p:pic>
    </p:spTree>
    <p:extLst>
      <p:ext uri="{BB962C8B-B14F-4D97-AF65-F5344CB8AC3E}">
        <p14:creationId xmlns:p14="http://schemas.microsoft.com/office/powerpoint/2010/main" val="28357454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DA939-401C-451E-B9A0-E5D967C43E86}"/>
              </a:ext>
            </a:extLst>
          </p:cNvPr>
          <p:cNvSpPr>
            <a:spLocks noGrp="1"/>
          </p:cNvSpPr>
          <p:nvPr>
            <p:ph type="title"/>
          </p:nvPr>
        </p:nvSpPr>
        <p:spPr/>
        <p:txBody>
          <a:bodyPr/>
          <a:lstStyle/>
          <a:p>
            <a:r>
              <a:rPr lang="en-GB" dirty="0"/>
              <a:t>Autocorrelation using Statsmodels</a:t>
            </a:r>
          </a:p>
        </p:txBody>
      </p:sp>
      <p:sp>
        <p:nvSpPr>
          <p:cNvPr id="4" name="Date Placeholder 3">
            <a:extLst>
              <a:ext uri="{FF2B5EF4-FFF2-40B4-BE49-F238E27FC236}">
                <a16:creationId xmlns:a16="http://schemas.microsoft.com/office/drawing/2014/main" id="{328700F6-4189-4897-94A7-BA24C7ED05C6}"/>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05361251-8C89-4E63-A11E-54966C705B01}"/>
              </a:ext>
            </a:extLst>
          </p:cNvPr>
          <p:cNvSpPr>
            <a:spLocks noGrp="1"/>
          </p:cNvSpPr>
          <p:nvPr>
            <p:ph type="sldNum" sz="quarter" idx="12"/>
          </p:nvPr>
        </p:nvSpPr>
        <p:spPr/>
        <p:txBody>
          <a:bodyPr/>
          <a:lstStyle/>
          <a:p>
            <a:fld id="{802E07E8-E437-4A6D-803B-09F24E35FE40}" type="slidenum">
              <a:rPr lang="en-US" smtClean="0"/>
              <a:t>68</a:t>
            </a:fld>
            <a:endParaRPr lang="en-US" dirty="0"/>
          </a:p>
        </p:txBody>
      </p:sp>
      <p:pic>
        <p:nvPicPr>
          <p:cNvPr id="6" name="Picture 5">
            <a:extLst>
              <a:ext uri="{FF2B5EF4-FFF2-40B4-BE49-F238E27FC236}">
                <a16:creationId xmlns:a16="http://schemas.microsoft.com/office/drawing/2014/main" id="{8036F9E5-A45D-4A8A-94E0-E09581878F74}"/>
              </a:ext>
            </a:extLst>
          </p:cNvPr>
          <p:cNvPicPr>
            <a:picLocks noChangeAspect="1"/>
          </p:cNvPicPr>
          <p:nvPr/>
        </p:nvPicPr>
        <p:blipFill>
          <a:blip r:embed="rId2"/>
          <a:stretch>
            <a:fillRect/>
          </a:stretch>
        </p:blipFill>
        <p:spPr>
          <a:xfrm>
            <a:off x="2359415" y="1855114"/>
            <a:ext cx="7038975" cy="4336809"/>
          </a:xfrm>
          <a:prstGeom prst="rect">
            <a:avLst/>
          </a:prstGeom>
        </p:spPr>
      </p:pic>
    </p:spTree>
    <p:extLst>
      <p:ext uri="{BB962C8B-B14F-4D97-AF65-F5344CB8AC3E}">
        <p14:creationId xmlns:p14="http://schemas.microsoft.com/office/powerpoint/2010/main" val="282914925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33EBE4-CF57-4B32-BEE4-67E6F5096040}"/>
              </a:ext>
            </a:extLst>
          </p:cNvPr>
          <p:cNvSpPr>
            <a:spLocks noGrp="1"/>
          </p:cNvSpPr>
          <p:nvPr>
            <p:ph type="title"/>
          </p:nvPr>
        </p:nvSpPr>
        <p:spPr/>
        <p:txBody>
          <a:bodyPr/>
          <a:lstStyle/>
          <a:p>
            <a:r>
              <a:rPr lang="en-GB" dirty="0"/>
              <a:t>Partial Autocorrelation </a:t>
            </a:r>
          </a:p>
        </p:txBody>
      </p:sp>
      <p:sp>
        <p:nvSpPr>
          <p:cNvPr id="3" name="Content Placeholder 2">
            <a:extLst>
              <a:ext uri="{FF2B5EF4-FFF2-40B4-BE49-F238E27FC236}">
                <a16:creationId xmlns:a16="http://schemas.microsoft.com/office/drawing/2014/main" id="{7C267F6C-83E3-458D-B273-82E0D11F53DF}"/>
              </a:ext>
            </a:extLst>
          </p:cNvPr>
          <p:cNvSpPr>
            <a:spLocks noGrp="1"/>
          </p:cNvSpPr>
          <p:nvPr>
            <p:ph idx="1"/>
          </p:nvPr>
        </p:nvSpPr>
        <p:spPr>
          <a:xfrm>
            <a:off x="761999" y="1847850"/>
            <a:ext cx="10894255" cy="4351338"/>
          </a:xfrm>
        </p:spPr>
        <p:txBody>
          <a:bodyPr/>
          <a:lstStyle/>
          <a:p>
            <a:r>
              <a:rPr lang="en-US" dirty="0"/>
              <a:t>A partial autocorrelation is a summary of the relationship between an observation in a time  series with observations at prior time steps with the relationships of intervening observations </a:t>
            </a:r>
            <a:r>
              <a:rPr lang="en-GB" dirty="0"/>
              <a:t>removed.</a:t>
            </a:r>
          </a:p>
          <a:p>
            <a:r>
              <a:rPr lang="en-US" dirty="0"/>
              <a:t>The partial autocorrelation at lag k is the correlation that results after removing the effect of any correlations due to the terms at shorter lags.</a:t>
            </a:r>
            <a:endParaRPr lang="en-GB" dirty="0"/>
          </a:p>
        </p:txBody>
      </p:sp>
      <p:sp>
        <p:nvSpPr>
          <p:cNvPr id="4" name="Date Placeholder 3">
            <a:extLst>
              <a:ext uri="{FF2B5EF4-FFF2-40B4-BE49-F238E27FC236}">
                <a16:creationId xmlns:a16="http://schemas.microsoft.com/office/drawing/2014/main" id="{664A139B-FD4C-46A4-A87A-242D055111CB}"/>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65E24238-8230-4318-9805-FD8965BC4639}"/>
              </a:ext>
            </a:extLst>
          </p:cNvPr>
          <p:cNvSpPr>
            <a:spLocks noGrp="1"/>
          </p:cNvSpPr>
          <p:nvPr>
            <p:ph type="sldNum" sz="quarter" idx="12"/>
          </p:nvPr>
        </p:nvSpPr>
        <p:spPr/>
        <p:txBody>
          <a:bodyPr/>
          <a:lstStyle/>
          <a:p>
            <a:fld id="{802E07E8-E437-4A6D-803B-09F24E35FE40}" type="slidenum">
              <a:rPr lang="en-US" smtClean="0"/>
              <a:t>69</a:t>
            </a:fld>
            <a:endParaRPr lang="en-US" dirty="0"/>
          </a:p>
        </p:txBody>
      </p:sp>
    </p:spTree>
    <p:extLst>
      <p:ext uri="{BB962C8B-B14F-4D97-AF65-F5344CB8AC3E}">
        <p14:creationId xmlns:p14="http://schemas.microsoft.com/office/powerpoint/2010/main" val="17261569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BD0DD-A245-46F6-8D3E-17251613B7D7}"/>
              </a:ext>
            </a:extLst>
          </p:cNvPr>
          <p:cNvSpPr>
            <a:spLocks noGrp="1"/>
          </p:cNvSpPr>
          <p:nvPr>
            <p:ph type="title"/>
          </p:nvPr>
        </p:nvSpPr>
        <p:spPr>
          <a:xfrm>
            <a:off x="9267909" y="2023110"/>
            <a:ext cx="2469624" cy="2846070"/>
          </a:xfrm>
        </p:spPr>
        <p:txBody>
          <a:bodyPr vert="horz" lIns="91440" tIns="45720" rIns="91440" bIns="45720" rtlCol="0" anchor="ctr">
            <a:normAutofit/>
          </a:bodyPr>
          <a:lstStyle/>
          <a:p>
            <a:r>
              <a:rPr lang="en-US" sz="3700"/>
              <a:t>Persistence Model Prediction</a:t>
            </a:r>
          </a:p>
        </p:txBody>
      </p:sp>
      <p:pic>
        <p:nvPicPr>
          <p:cNvPr id="6" name="Picture 5">
            <a:extLst>
              <a:ext uri="{FF2B5EF4-FFF2-40B4-BE49-F238E27FC236}">
                <a16:creationId xmlns:a16="http://schemas.microsoft.com/office/drawing/2014/main" id="{1FF7A845-636C-4C76-BB4F-EBD9DE7C0901}"/>
              </a:ext>
            </a:extLst>
          </p:cNvPr>
          <p:cNvPicPr>
            <a:picLocks noChangeAspect="1"/>
          </p:cNvPicPr>
          <p:nvPr/>
        </p:nvPicPr>
        <p:blipFill rotWithShape="1">
          <a:blip r:embed="rId2"/>
          <a:srcRect r="1828" b="-1"/>
          <a:stretch/>
        </p:blipFill>
        <p:spPr>
          <a:xfrm>
            <a:off x="211015" y="337625"/>
            <a:ext cx="8848579" cy="5732806"/>
          </a:xfrm>
          <a:prstGeom prst="rect">
            <a:avLst/>
          </a:prstGeom>
        </p:spPr>
      </p:pic>
      <p:sp>
        <p:nvSpPr>
          <p:cNvPr id="4" name="Date Placeholder 3">
            <a:extLst>
              <a:ext uri="{FF2B5EF4-FFF2-40B4-BE49-F238E27FC236}">
                <a16:creationId xmlns:a16="http://schemas.microsoft.com/office/drawing/2014/main" id="{5E6506A4-C346-47BA-9BD3-F0A02189B1AC}"/>
              </a:ext>
            </a:extLst>
          </p:cNvPr>
          <p:cNvSpPr>
            <a:spLocks noGrp="1"/>
          </p:cNvSpPr>
          <p:nvPr>
            <p:ph type="dt" sz="half" idx="10"/>
          </p:nvPr>
        </p:nvSpPr>
        <p:spPr>
          <a:xfrm>
            <a:off x="545238" y="6492240"/>
            <a:ext cx="3036162" cy="365125"/>
          </a:xfrm>
        </p:spPr>
        <p:txBody>
          <a:bodyPr vert="horz" lIns="91440" tIns="45720" rIns="91440" bIns="45720" rtlCol="0" anchor="ctr">
            <a:normAutofit/>
          </a:bodyPr>
          <a:lstStyle/>
          <a:p>
            <a:pPr>
              <a:spcAft>
                <a:spcPts val="600"/>
              </a:spcAft>
              <a:defRPr/>
            </a:pPr>
            <a:fld id="{D2948097-27B5-4582-A309-6310D2B2FB06}" type="datetime1">
              <a:rPr lang="en-US" smtClean="0">
                <a:solidFill>
                  <a:prstClr val="black">
                    <a:tint val="75000"/>
                  </a:prstClr>
                </a:solidFill>
                <a:latin typeface="Calibri" panose="020F0502020204030204"/>
              </a:rPr>
              <a:pPr>
                <a:spcAft>
                  <a:spcPts val="600"/>
                </a:spcAft>
                <a:defRPr/>
              </a:pPr>
              <a:t>4/18/2021</a:t>
            </a:fld>
            <a:endParaRPr lang="en-US">
              <a:solidFill>
                <a:prstClr val="black">
                  <a:tint val="75000"/>
                </a:prstClr>
              </a:solidFill>
              <a:latin typeface="Calibri" panose="020F0502020204030204"/>
            </a:endParaRPr>
          </a:p>
        </p:txBody>
      </p:sp>
      <p:sp>
        <p:nvSpPr>
          <p:cNvPr id="5" name="Slide Number Placeholder 4">
            <a:extLst>
              <a:ext uri="{FF2B5EF4-FFF2-40B4-BE49-F238E27FC236}">
                <a16:creationId xmlns:a16="http://schemas.microsoft.com/office/drawing/2014/main" id="{D60AB93E-C265-495B-8BF0-7AA08C651B46}"/>
              </a:ext>
            </a:extLst>
          </p:cNvPr>
          <p:cNvSpPr>
            <a:spLocks noGrp="1"/>
          </p:cNvSpPr>
          <p:nvPr>
            <p:ph type="sldNum" sz="quarter" idx="12"/>
          </p:nvPr>
        </p:nvSpPr>
        <p:spPr>
          <a:xfrm>
            <a:off x="8610599" y="6492240"/>
            <a:ext cx="3126933" cy="365125"/>
          </a:xfrm>
        </p:spPr>
        <p:txBody>
          <a:bodyPr vert="horz" lIns="91440" tIns="45720" rIns="91440" bIns="45720" rtlCol="0" anchor="ctr">
            <a:normAutofit/>
          </a:bodyPr>
          <a:lstStyle/>
          <a:p>
            <a:pPr>
              <a:spcAft>
                <a:spcPts val="600"/>
              </a:spcAft>
              <a:defRPr/>
            </a:pPr>
            <a:fld id="{802E07E8-E437-4A6D-803B-09F24E35FE40}" type="slidenum">
              <a:rPr lang="en-US" smtClean="0">
                <a:solidFill>
                  <a:prstClr val="black">
                    <a:tint val="75000"/>
                  </a:prstClr>
                </a:solidFill>
                <a:latin typeface="Calibri" panose="020F0502020204030204"/>
              </a:rPr>
              <a:pPr>
                <a:spcAft>
                  <a:spcPts val="600"/>
                </a:spcAft>
                <a:defRPr/>
              </a:pPr>
              <a:t>7</a:t>
            </a:fld>
            <a:endParaRPr lang="en-US">
              <a:solidFill>
                <a:prstClr val="black">
                  <a:tint val="75000"/>
                </a:prstClr>
              </a:solidFill>
              <a:latin typeface="Calibri" panose="020F0502020204030204"/>
            </a:endParaRPr>
          </a:p>
        </p:txBody>
      </p:sp>
      <p:pic>
        <p:nvPicPr>
          <p:cNvPr id="7" name="Picture 6">
            <a:extLst>
              <a:ext uri="{FF2B5EF4-FFF2-40B4-BE49-F238E27FC236}">
                <a16:creationId xmlns:a16="http://schemas.microsoft.com/office/drawing/2014/main" id="{F6843B83-1219-4458-9B57-926D31C882D5}"/>
              </a:ext>
            </a:extLst>
          </p:cNvPr>
          <p:cNvPicPr>
            <a:picLocks noChangeAspect="1"/>
          </p:cNvPicPr>
          <p:nvPr/>
        </p:nvPicPr>
        <p:blipFill>
          <a:blip r:embed="rId3"/>
          <a:stretch>
            <a:fillRect/>
          </a:stretch>
        </p:blipFill>
        <p:spPr>
          <a:xfrm>
            <a:off x="9393008" y="4573905"/>
            <a:ext cx="2253754" cy="546735"/>
          </a:xfrm>
          <a:prstGeom prst="rect">
            <a:avLst/>
          </a:prstGeom>
        </p:spPr>
      </p:pic>
    </p:spTree>
    <p:extLst>
      <p:ext uri="{BB962C8B-B14F-4D97-AF65-F5344CB8AC3E}">
        <p14:creationId xmlns:p14="http://schemas.microsoft.com/office/powerpoint/2010/main" val="395206169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EC09C67-377C-42C3-9947-B9AFA05CFDDD}"/>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A63B01F7-5914-4C13-80D0-78194F7BB7C3}"/>
              </a:ext>
            </a:extLst>
          </p:cNvPr>
          <p:cNvSpPr>
            <a:spLocks noGrp="1"/>
          </p:cNvSpPr>
          <p:nvPr>
            <p:ph type="sldNum" sz="quarter" idx="12"/>
          </p:nvPr>
        </p:nvSpPr>
        <p:spPr/>
        <p:txBody>
          <a:bodyPr/>
          <a:lstStyle/>
          <a:p>
            <a:fld id="{802E07E8-E437-4A6D-803B-09F24E35FE40}" type="slidenum">
              <a:rPr lang="en-US" smtClean="0"/>
              <a:t>70</a:t>
            </a:fld>
            <a:endParaRPr lang="en-US" dirty="0"/>
          </a:p>
        </p:txBody>
      </p:sp>
      <p:pic>
        <p:nvPicPr>
          <p:cNvPr id="3" name="Picture 2">
            <a:extLst>
              <a:ext uri="{FF2B5EF4-FFF2-40B4-BE49-F238E27FC236}">
                <a16:creationId xmlns:a16="http://schemas.microsoft.com/office/drawing/2014/main" id="{8262D9D4-7872-44DC-A8DD-CFBA2B14B788}"/>
              </a:ext>
            </a:extLst>
          </p:cNvPr>
          <p:cNvPicPr>
            <a:picLocks noChangeAspect="1"/>
          </p:cNvPicPr>
          <p:nvPr/>
        </p:nvPicPr>
        <p:blipFill>
          <a:blip r:embed="rId2"/>
          <a:stretch>
            <a:fillRect/>
          </a:stretch>
        </p:blipFill>
        <p:spPr>
          <a:xfrm>
            <a:off x="379829" y="136525"/>
            <a:ext cx="11465168" cy="6219825"/>
          </a:xfrm>
          <a:prstGeom prst="rect">
            <a:avLst/>
          </a:prstGeom>
        </p:spPr>
      </p:pic>
    </p:spTree>
    <p:extLst>
      <p:ext uri="{BB962C8B-B14F-4D97-AF65-F5344CB8AC3E}">
        <p14:creationId xmlns:p14="http://schemas.microsoft.com/office/powerpoint/2010/main" val="32107649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08E77-DF8D-4B2B-A1B8-8B0AD66C39B5}"/>
              </a:ext>
            </a:extLst>
          </p:cNvPr>
          <p:cNvSpPr>
            <a:spLocks noGrp="1"/>
          </p:cNvSpPr>
          <p:nvPr>
            <p:ph type="title"/>
          </p:nvPr>
        </p:nvSpPr>
        <p:spPr/>
        <p:txBody>
          <a:bodyPr/>
          <a:lstStyle/>
          <a:p>
            <a:r>
              <a:rPr lang="en-GB" dirty="0"/>
              <a:t>ARMA </a:t>
            </a:r>
          </a:p>
        </p:txBody>
      </p:sp>
      <p:sp>
        <p:nvSpPr>
          <p:cNvPr id="3" name="Content Placeholder 2">
            <a:extLst>
              <a:ext uri="{FF2B5EF4-FFF2-40B4-BE49-F238E27FC236}">
                <a16:creationId xmlns:a16="http://schemas.microsoft.com/office/drawing/2014/main" id="{44D1FE37-6565-41D0-8C8A-4F9F2106606B}"/>
              </a:ext>
            </a:extLst>
          </p:cNvPr>
          <p:cNvSpPr>
            <a:spLocks noGrp="1"/>
          </p:cNvSpPr>
          <p:nvPr>
            <p:ph idx="1"/>
          </p:nvPr>
        </p:nvSpPr>
        <p:spPr>
          <a:xfrm>
            <a:off x="838200" y="1531662"/>
            <a:ext cx="10515600" cy="4824688"/>
          </a:xfrm>
        </p:spPr>
        <p:txBody>
          <a:bodyPr>
            <a:normAutofit lnSpcReduction="10000"/>
          </a:bodyPr>
          <a:lstStyle/>
          <a:p>
            <a:r>
              <a:rPr lang="en-GB" dirty="0"/>
              <a:t>Auto Regressive Moving Average </a:t>
            </a:r>
          </a:p>
          <a:p>
            <a:pPr lvl="1"/>
            <a:r>
              <a:rPr lang="en-GB" dirty="0"/>
              <a:t>AR </a:t>
            </a:r>
            <a:r>
              <a:rPr lang="en-GB" dirty="0">
                <a:sym typeface="Wingdings" panose="05000000000000000000" pitchFamily="2" charset="2"/>
              </a:rPr>
              <a:t> Auto Regressive </a:t>
            </a:r>
          </a:p>
          <a:p>
            <a:pPr lvl="1"/>
            <a:r>
              <a:rPr lang="en-GB" dirty="0">
                <a:sym typeface="Wingdings" panose="05000000000000000000" pitchFamily="2" charset="2"/>
              </a:rPr>
              <a:t>MA Moving Average </a:t>
            </a:r>
          </a:p>
          <a:p>
            <a:r>
              <a:rPr lang="en-GB" dirty="0">
                <a:sym typeface="Wingdings" panose="05000000000000000000" pitchFamily="2" charset="2"/>
              </a:rPr>
              <a:t>Given a time series of data X</a:t>
            </a:r>
            <a:r>
              <a:rPr lang="en-GB" baseline="-25000" dirty="0">
                <a:sym typeface="Wingdings" panose="05000000000000000000" pitchFamily="2" charset="2"/>
              </a:rPr>
              <a:t>t  , </a:t>
            </a:r>
            <a:r>
              <a:rPr lang="en-GB" dirty="0">
                <a:sym typeface="Wingdings" panose="05000000000000000000" pitchFamily="2" charset="2"/>
              </a:rPr>
              <a:t>an ARMA model is a tool for predicting the future values , such that the regression equation has two components:</a:t>
            </a:r>
          </a:p>
          <a:p>
            <a:pPr lvl="1"/>
            <a:r>
              <a:rPr lang="en-GB" dirty="0">
                <a:sym typeface="Wingdings" panose="05000000000000000000" pitchFamily="2" charset="2"/>
              </a:rPr>
              <a:t>AR ( Autoregressive) component </a:t>
            </a:r>
          </a:p>
          <a:p>
            <a:pPr lvl="2"/>
            <a:r>
              <a:rPr lang="en-GB" dirty="0">
                <a:sym typeface="Wingdings" panose="05000000000000000000" pitchFamily="2" charset="2"/>
              </a:rPr>
              <a:t>Involves regressing the variable on its own lags</a:t>
            </a:r>
          </a:p>
          <a:p>
            <a:pPr lvl="1"/>
            <a:r>
              <a:rPr lang="en-GB" dirty="0">
                <a:sym typeface="Wingdings" panose="05000000000000000000" pitchFamily="2" charset="2"/>
              </a:rPr>
              <a:t>MA ( Moving Average) component </a:t>
            </a:r>
          </a:p>
          <a:p>
            <a:pPr lvl="2"/>
            <a:r>
              <a:rPr lang="en-GB" dirty="0">
                <a:sym typeface="Wingdings" panose="05000000000000000000" pitchFamily="2" charset="2"/>
              </a:rPr>
              <a:t>Modelling the errors term as a linear combination of errors over a specified window of past predictions. </a:t>
            </a:r>
          </a:p>
          <a:p>
            <a:r>
              <a:rPr lang="en-GB" dirty="0">
                <a:sym typeface="Wingdings" panose="05000000000000000000" pitchFamily="2" charset="2"/>
              </a:rPr>
              <a:t>This model is often referred as ARMA(p, q) where p is the order of AR and q is the order of MA</a:t>
            </a:r>
          </a:p>
          <a:p>
            <a:pPr lvl="1"/>
            <a:endParaRPr lang="en-GB" dirty="0"/>
          </a:p>
        </p:txBody>
      </p:sp>
      <p:sp>
        <p:nvSpPr>
          <p:cNvPr id="4" name="Date Placeholder 3">
            <a:extLst>
              <a:ext uri="{FF2B5EF4-FFF2-40B4-BE49-F238E27FC236}">
                <a16:creationId xmlns:a16="http://schemas.microsoft.com/office/drawing/2014/main" id="{77B35F02-5F09-413B-B17C-79430435F6FD}"/>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A9F12FF5-DC8F-40E4-8CB6-ABFDDB1A059E}"/>
              </a:ext>
            </a:extLst>
          </p:cNvPr>
          <p:cNvSpPr>
            <a:spLocks noGrp="1"/>
          </p:cNvSpPr>
          <p:nvPr>
            <p:ph type="sldNum" sz="quarter" idx="12"/>
          </p:nvPr>
        </p:nvSpPr>
        <p:spPr/>
        <p:txBody>
          <a:bodyPr/>
          <a:lstStyle/>
          <a:p>
            <a:fld id="{802E07E8-E437-4A6D-803B-09F24E35FE40}" type="slidenum">
              <a:rPr lang="en-US" smtClean="0"/>
              <a:t>71</a:t>
            </a:fld>
            <a:endParaRPr lang="en-US" dirty="0"/>
          </a:p>
        </p:txBody>
      </p:sp>
    </p:spTree>
    <p:extLst>
      <p:ext uri="{BB962C8B-B14F-4D97-AF65-F5344CB8AC3E}">
        <p14:creationId xmlns:p14="http://schemas.microsoft.com/office/powerpoint/2010/main" val="353387627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A2C042-32ED-4C51-8D1B-FB382B470316}"/>
              </a:ext>
            </a:extLst>
          </p:cNvPr>
          <p:cNvSpPr>
            <a:spLocks noGrp="1"/>
          </p:cNvSpPr>
          <p:nvPr>
            <p:ph type="title"/>
          </p:nvPr>
        </p:nvSpPr>
        <p:spPr>
          <a:xfrm>
            <a:off x="640080" y="2074363"/>
            <a:ext cx="2752354" cy="2709275"/>
          </a:xfrm>
          <a:prstGeom prst="ellipse">
            <a:avLst/>
          </a:prstGeom>
          <a:solidFill>
            <a:schemeClr val="accent2"/>
          </a:solidFill>
          <a:ln w="174625" cmpd="thinThick">
            <a:solidFill>
              <a:srgbClr val="262626"/>
            </a:solidFill>
          </a:ln>
        </p:spPr>
        <p:txBody>
          <a:bodyPr vert="horz" lIns="91440" tIns="45720" rIns="91440" bIns="45720" rtlCol="0" anchor="ctr">
            <a:normAutofit/>
          </a:bodyPr>
          <a:lstStyle/>
          <a:p>
            <a:pPr algn="ctr"/>
            <a:r>
              <a:rPr lang="en-US" sz="2600" kern="1200" dirty="0">
                <a:solidFill>
                  <a:srgbClr val="FFFFFF"/>
                </a:solidFill>
                <a:latin typeface="+mj-lt"/>
                <a:ea typeface="+mj-ea"/>
                <a:cs typeface="+mj-cs"/>
              </a:rPr>
              <a:t>ARMA </a:t>
            </a:r>
          </a:p>
        </p:txBody>
      </p:sp>
      <p:pic>
        <p:nvPicPr>
          <p:cNvPr id="6" name="Picture 5">
            <a:extLst>
              <a:ext uri="{FF2B5EF4-FFF2-40B4-BE49-F238E27FC236}">
                <a16:creationId xmlns:a16="http://schemas.microsoft.com/office/drawing/2014/main" id="{CE3C4271-31A1-4682-8331-686770FCD624}"/>
              </a:ext>
            </a:extLst>
          </p:cNvPr>
          <p:cNvPicPr>
            <a:picLocks noChangeAspect="1"/>
          </p:cNvPicPr>
          <p:nvPr/>
        </p:nvPicPr>
        <p:blipFill>
          <a:blip r:embed="rId2"/>
          <a:stretch>
            <a:fillRect/>
          </a:stretch>
        </p:blipFill>
        <p:spPr>
          <a:xfrm>
            <a:off x="4032512" y="501650"/>
            <a:ext cx="7188199" cy="4564506"/>
          </a:xfrm>
          <a:prstGeom prst="rect">
            <a:avLst/>
          </a:prstGeom>
        </p:spPr>
      </p:pic>
      <p:sp>
        <p:nvSpPr>
          <p:cNvPr id="4" name="Date Placeholder 3">
            <a:extLst>
              <a:ext uri="{FF2B5EF4-FFF2-40B4-BE49-F238E27FC236}">
                <a16:creationId xmlns:a16="http://schemas.microsoft.com/office/drawing/2014/main" id="{EBDF50B9-6B0D-4BB8-9558-D80F89B96BB3}"/>
              </a:ext>
            </a:extLst>
          </p:cNvPr>
          <p:cNvSpPr>
            <a:spLocks noGrp="1"/>
          </p:cNvSpPr>
          <p:nvPr>
            <p:ph type="dt" sz="half" idx="10"/>
          </p:nvPr>
        </p:nvSpPr>
        <p:spPr>
          <a:xfrm>
            <a:off x="413657" y="6356350"/>
            <a:ext cx="1480457" cy="365125"/>
          </a:xfrm>
        </p:spPr>
        <p:txBody>
          <a:bodyPr vert="horz" lIns="91440" tIns="45720" rIns="91440" bIns="45720" rtlCol="0" anchor="ctr">
            <a:normAutofit/>
          </a:bodyPr>
          <a:lstStyle/>
          <a:p>
            <a:pPr>
              <a:spcAft>
                <a:spcPts val="600"/>
              </a:spcAft>
            </a:pPr>
            <a:fld id="{D2948097-27B5-4582-A309-6310D2B2FB06}" type="datetime1">
              <a:rPr lang="en-US">
                <a:solidFill>
                  <a:srgbClr val="FFFFFF"/>
                </a:solidFill>
              </a:rPr>
              <a:pPr>
                <a:spcAft>
                  <a:spcPts val="600"/>
                </a:spcAft>
              </a:pPr>
              <a:t>4/18/2021</a:t>
            </a:fld>
            <a:endParaRPr lang="en-US">
              <a:solidFill>
                <a:srgbClr val="FFFFFF"/>
              </a:solidFill>
            </a:endParaRPr>
          </a:p>
        </p:txBody>
      </p:sp>
      <p:sp>
        <p:nvSpPr>
          <p:cNvPr id="5" name="Slide Number Placeholder 4">
            <a:extLst>
              <a:ext uri="{FF2B5EF4-FFF2-40B4-BE49-F238E27FC236}">
                <a16:creationId xmlns:a16="http://schemas.microsoft.com/office/drawing/2014/main" id="{838E8B30-B442-4F3F-93CF-ED652BB5BBA4}"/>
              </a:ext>
            </a:extLst>
          </p:cNvPr>
          <p:cNvSpPr>
            <a:spLocks noGrp="1"/>
          </p:cNvSpPr>
          <p:nvPr>
            <p:ph type="sldNum" sz="quarter" idx="12"/>
          </p:nvPr>
        </p:nvSpPr>
        <p:spPr>
          <a:xfrm>
            <a:off x="11310257" y="6356350"/>
            <a:ext cx="560009" cy="365125"/>
          </a:xfrm>
        </p:spPr>
        <p:txBody>
          <a:bodyPr vert="horz" lIns="91440" tIns="45720" rIns="91440" bIns="45720" rtlCol="0" anchor="ctr">
            <a:normAutofit/>
          </a:bodyPr>
          <a:lstStyle/>
          <a:p>
            <a:pPr>
              <a:spcAft>
                <a:spcPts val="600"/>
              </a:spcAft>
            </a:pPr>
            <a:fld id="{802E07E8-E437-4A6D-803B-09F24E35FE40}" type="slidenum">
              <a:rPr lang="en-US">
                <a:solidFill>
                  <a:srgbClr val="898989"/>
                </a:solidFill>
              </a:rPr>
              <a:pPr>
                <a:spcAft>
                  <a:spcPts val="600"/>
                </a:spcAft>
              </a:pPr>
              <a:t>72</a:t>
            </a:fld>
            <a:endParaRPr lang="en-US">
              <a:solidFill>
                <a:srgbClr val="898989"/>
              </a:solidFill>
            </a:endParaRPr>
          </a:p>
        </p:txBody>
      </p:sp>
      <p:pic>
        <p:nvPicPr>
          <p:cNvPr id="7" name="Picture 6">
            <a:extLst>
              <a:ext uri="{FF2B5EF4-FFF2-40B4-BE49-F238E27FC236}">
                <a16:creationId xmlns:a16="http://schemas.microsoft.com/office/drawing/2014/main" id="{C31FCC16-BFB0-4B32-9A48-540E14B0A1CC}"/>
              </a:ext>
            </a:extLst>
          </p:cNvPr>
          <p:cNvPicPr>
            <a:picLocks noChangeAspect="1"/>
          </p:cNvPicPr>
          <p:nvPr/>
        </p:nvPicPr>
        <p:blipFill>
          <a:blip r:embed="rId3"/>
          <a:stretch>
            <a:fillRect/>
          </a:stretch>
        </p:blipFill>
        <p:spPr>
          <a:xfrm>
            <a:off x="4032513" y="5165725"/>
            <a:ext cx="7188199" cy="1190625"/>
          </a:xfrm>
          <a:prstGeom prst="rect">
            <a:avLst/>
          </a:prstGeom>
        </p:spPr>
      </p:pic>
    </p:spTree>
    <p:extLst>
      <p:ext uri="{BB962C8B-B14F-4D97-AF65-F5344CB8AC3E}">
        <p14:creationId xmlns:p14="http://schemas.microsoft.com/office/powerpoint/2010/main" val="82600380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81EE8-BBB0-4D45-948F-6CF331F23CC5}"/>
              </a:ext>
            </a:extLst>
          </p:cNvPr>
          <p:cNvSpPr>
            <a:spLocks noGrp="1"/>
          </p:cNvSpPr>
          <p:nvPr>
            <p:ph type="title"/>
          </p:nvPr>
        </p:nvSpPr>
        <p:spPr>
          <a:xfrm>
            <a:off x="838200" y="365125"/>
            <a:ext cx="10515600" cy="1325563"/>
          </a:xfrm>
        </p:spPr>
        <p:txBody>
          <a:bodyPr/>
          <a:lstStyle/>
          <a:p>
            <a:r>
              <a:rPr lang="en-GB"/>
              <a:t>How to determine p and q parameters ?  </a:t>
            </a:r>
            <a:endParaRPr lang="en-GB" dirty="0"/>
          </a:p>
        </p:txBody>
      </p:sp>
      <p:sp>
        <p:nvSpPr>
          <p:cNvPr id="3" name="Content Placeholder 2">
            <a:extLst>
              <a:ext uri="{FF2B5EF4-FFF2-40B4-BE49-F238E27FC236}">
                <a16:creationId xmlns:a16="http://schemas.microsoft.com/office/drawing/2014/main" id="{EA95ABFB-249A-4492-9041-27332C32C5F8}"/>
              </a:ext>
            </a:extLst>
          </p:cNvPr>
          <p:cNvSpPr>
            <a:spLocks noGrp="1"/>
          </p:cNvSpPr>
          <p:nvPr>
            <p:ph idx="1"/>
          </p:nvPr>
        </p:nvSpPr>
        <p:spPr>
          <a:xfrm>
            <a:off x="838200" y="1825625"/>
            <a:ext cx="10515600" cy="1023592"/>
          </a:xfrm>
        </p:spPr>
        <p:txBody>
          <a:bodyPr/>
          <a:lstStyle/>
          <a:p>
            <a:r>
              <a:rPr lang="en-US"/>
              <a:t>ACF ( Autocorrelation Plot) help us to identify MA order  or q</a:t>
            </a:r>
          </a:p>
          <a:p>
            <a:r>
              <a:rPr lang="en-US"/>
              <a:t>PACF (Partial Autocorrelation Plot) help us to identify AR order or p</a:t>
            </a:r>
          </a:p>
          <a:p>
            <a:endParaRPr lang="en-US" dirty="0"/>
          </a:p>
        </p:txBody>
      </p:sp>
      <p:sp>
        <p:nvSpPr>
          <p:cNvPr id="4" name="Date Placeholder 3">
            <a:extLst>
              <a:ext uri="{FF2B5EF4-FFF2-40B4-BE49-F238E27FC236}">
                <a16:creationId xmlns:a16="http://schemas.microsoft.com/office/drawing/2014/main" id="{000706C4-D585-4108-9123-17161C56214C}"/>
              </a:ext>
            </a:extLst>
          </p:cNvPr>
          <p:cNvSpPr>
            <a:spLocks noGrp="1"/>
          </p:cNvSpPr>
          <p:nvPr>
            <p:ph type="dt" sz="half" idx="10"/>
          </p:nvPr>
        </p:nvSpPr>
        <p:spPr>
          <a:xfrm>
            <a:off x="838200" y="6356350"/>
            <a:ext cx="2743200" cy="365125"/>
          </a:xfrm>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91B3B469-CD3C-446B-85F3-2947A80F00AA}"/>
              </a:ext>
            </a:extLst>
          </p:cNvPr>
          <p:cNvSpPr>
            <a:spLocks noGrp="1"/>
          </p:cNvSpPr>
          <p:nvPr>
            <p:ph type="sldNum" sz="quarter" idx="12"/>
          </p:nvPr>
        </p:nvSpPr>
        <p:spPr>
          <a:xfrm>
            <a:off x="8610600" y="6356350"/>
            <a:ext cx="2743200" cy="365125"/>
          </a:xfrm>
        </p:spPr>
        <p:txBody>
          <a:bodyPr/>
          <a:lstStyle/>
          <a:p>
            <a:fld id="{802E07E8-E437-4A6D-803B-09F24E35FE40}" type="slidenum">
              <a:rPr lang="en-US" smtClean="0"/>
              <a:t>73</a:t>
            </a:fld>
            <a:endParaRPr lang="en-US" dirty="0"/>
          </a:p>
        </p:txBody>
      </p:sp>
      <p:pic>
        <p:nvPicPr>
          <p:cNvPr id="6" name="Picture 5">
            <a:extLst>
              <a:ext uri="{FF2B5EF4-FFF2-40B4-BE49-F238E27FC236}">
                <a16:creationId xmlns:a16="http://schemas.microsoft.com/office/drawing/2014/main" id="{0BF2F5B4-7D96-4268-8A6F-1ECCD1B42728}"/>
              </a:ext>
            </a:extLst>
          </p:cNvPr>
          <p:cNvPicPr>
            <a:picLocks noChangeAspect="1"/>
          </p:cNvPicPr>
          <p:nvPr/>
        </p:nvPicPr>
        <p:blipFill>
          <a:blip r:embed="rId2"/>
          <a:stretch>
            <a:fillRect/>
          </a:stretch>
        </p:blipFill>
        <p:spPr>
          <a:xfrm>
            <a:off x="3124614" y="2984154"/>
            <a:ext cx="5200650" cy="3019425"/>
          </a:xfrm>
          <a:prstGeom prst="rect">
            <a:avLst/>
          </a:prstGeom>
        </p:spPr>
      </p:pic>
    </p:spTree>
    <p:extLst>
      <p:ext uri="{BB962C8B-B14F-4D97-AF65-F5344CB8AC3E}">
        <p14:creationId xmlns:p14="http://schemas.microsoft.com/office/powerpoint/2010/main" val="406121694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A6FB6-5B9D-4FA8-92D2-8BD5BC406C22}"/>
              </a:ext>
            </a:extLst>
          </p:cNvPr>
          <p:cNvSpPr>
            <a:spLocks noGrp="1"/>
          </p:cNvSpPr>
          <p:nvPr>
            <p:ph type="title"/>
          </p:nvPr>
        </p:nvSpPr>
        <p:spPr/>
        <p:txBody>
          <a:bodyPr/>
          <a:lstStyle/>
          <a:p>
            <a:r>
              <a:rPr lang="en-GB" dirty="0"/>
              <a:t>Determine q </a:t>
            </a:r>
          </a:p>
        </p:txBody>
      </p:sp>
      <p:sp>
        <p:nvSpPr>
          <p:cNvPr id="4" name="Date Placeholder 3">
            <a:extLst>
              <a:ext uri="{FF2B5EF4-FFF2-40B4-BE49-F238E27FC236}">
                <a16:creationId xmlns:a16="http://schemas.microsoft.com/office/drawing/2014/main" id="{179180FC-5A68-46CC-91D0-E4AE7BF02880}"/>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9D9F1451-16ED-45C5-AC7B-5ECDC75175E4}"/>
              </a:ext>
            </a:extLst>
          </p:cNvPr>
          <p:cNvSpPr>
            <a:spLocks noGrp="1"/>
          </p:cNvSpPr>
          <p:nvPr>
            <p:ph type="sldNum" sz="quarter" idx="12"/>
          </p:nvPr>
        </p:nvSpPr>
        <p:spPr/>
        <p:txBody>
          <a:bodyPr/>
          <a:lstStyle/>
          <a:p>
            <a:fld id="{802E07E8-E437-4A6D-803B-09F24E35FE40}" type="slidenum">
              <a:rPr lang="en-US" smtClean="0"/>
              <a:t>74</a:t>
            </a:fld>
            <a:endParaRPr lang="en-US" dirty="0"/>
          </a:p>
        </p:txBody>
      </p:sp>
      <p:pic>
        <p:nvPicPr>
          <p:cNvPr id="6" name="Picture 5">
            <a:extLst>
              <a:ext uri="{FF2B5EF4-FFF2-40B4-BE49-F238E27FC236}">
                <a16:creationId xmlns:a16="http://schemas.microsoft.com/office/drawing/2014/main" id="{344F0953-E3F8-4CDB-AEBE-35D680F42FB2}"/>
              </a:ext>
            </a:extLst>
          </p:cNvPr>
          <p:cNvPicPr>
            <a:picLocks noChangeAspect="1"/>
          </p:cNvPicPr>
          <p:nvPr/>
        </p:nvPicPr>
        <p:blipFill>
          <a:blip r:embed="rId2"/>
          <a:stretch>
            <a:fillRect/>
          </a:stretch>
        </p:blipFill>
        <p:spPr>
          <a:xfrm>
            <a:off x="1798984" y="1690688"/>
            <a:ext cx="7172739" cy="4095579"/>
          </a:xfrm>
          <a:prstGeom prst="rect">
            <a:avLst/>
          </a:prstGeom>
        </p:spPr>
      </p:pic>
    </p:spTree>
    <p:extLst>
      <p:ext uri="{BB962C8B-B14F-4D97-AF65-F5344CB8AC3E}">
        <p14:creationId xmlns:p14="http://schemas.microsoft.com/office/powerpoint/2010/main" val="101848522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ABD81B-98F5-417C-AFCF-D9028E6EB042}"/>
              </a:ext>
            </a:extLst>
          </p:cNvPr>
          <p:cNvSpPr>
            <a:spLocks noGrp="1"/>
          </p:cNvSpPr>
          <p:nvPr>
            <p:ph type="title"/>
          </p:nvPr>
        </p:nvSpPr>
        <p:spPr/>
        <p:txBody>
          <a:bodyPr/>
          <a:lstStyle/>
          <a:p>
            <a:r>
              <a:rPr lang="en-GB" dirty="0"/>
              <a:t>Determine p </a:t>
            </a:r>
          </a:p>
        </p:txBody>
      </p:sp>
      <p:sp>
        <p:nvSpPr>
          <p:cNvPr id="4" name="Date Placeholder 3">
            <a:extLst>
              <a:ext uri="{FF2B5EF4-FFF2-40B4-BE49-F238E27FC236}">
                <a16:creationId xmlns:a16="http://schemas.microsoft.com/office/drawing/2014/main" id="{AC8C9A30-ED44-4E9F-BF06-EF439A88F094}"/>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610B2225-077C-4AFE-A85F-280FBE1537AA}"/>
              </a:ext>
            </a:extLst>
          </p:cNvPr>
          <p:cNvSpPr>
            <a:spLocks noGrp="1"/>
          </p:cNvSpPr>
          <p:nvPr>
            <p:ph type="sldNum" sz="quarter" idx="12"/>
          </p:nvPr>
        </p:nvSpPr>
        <p:spPr/>
        <p:txBody>
          <a:bodyPr/>
          <a:lstStyle/>
          <a:p>
            <a:fld id="{802E07E8-E437-4A6D-803B-09F24E35FE40}" type="slidenum">
              <a:rPr lang="en-US" smtClean="0"/>
              <a:t>75</a:t>
            </a:fld>
            <a:endParaRPr lang="en-US" dirty="0"/>
          </a:p>
        </p:txBody>
      </p:sp>
      <p:pic>
        <p:nvPicPr>
          <p:cNvPr id="6" name="Picture 5">
            <a:extLst>
              <a:ext uri="{FF2B5EF4-FFF2-40B4-BE49-F238E27FC236}">
                <a16:creationId xmlns:a16="http://schemas.microsoft.com/office/drawing/2014/main" id="{20112364-DBBC-42E0-982A-38AC1B8F2C06}"/>
              </a:ext>
            </a:extLst>
          </p:cNvPr>
          <p:cNvPicPr>
            <a:picLocks noChangeAspect="1"/>
          </p:cNvPicPr>
          <p:nvPr/>
        </p:nvPicPr>
        <p:blipFill>
          <a:blip r:embed="rId2"/>
          <a:stretch>
            <a:fillRect/>
          </a:stretch>
        </p:blipFill>
        <p:spPr>
          <a:xfrm>
            <a:off x="2446902" y="1690688"/>
            <a:ext cx="6373541" cy="4173690"/>
          </a:xfrm>
          <a:prstGeom prst="rect">
            <a:avLst/>
          </a:prstGeom>
        </p:spPr>
      </p:pic>
    </p:spTree>
    <p:extLst>
      <p:ext uri="{BB962C8B-B14F-4D97-AF65-F5344CB8AC3E}">
        <p14:creationId xmlns:p14="http://schemas.microsoft.com/office/powerpoint/2010/main" val="192120767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7EEE3-AEC4-4806-94AD-62F3FF4CFA46}"/>
              </a:ext>
            </a:extLst>
          </p:cNvPr>
          <p:cNvSpPr>
            <a:spLocks noGrp="1"/>
          </p:cNvSpPr>
          <p:nvPr>
            <p:ph type="title"/>
          </p:nvPr>
        </p:nvSpPr>
        <p:spPr/>
        <p:txBody>
          <a:bodyPr/>
          <a:lstStyle/>
          <a:p>
            <a:r>
              <a:rPr lang="en-GB" dirty="0"/>
              <a:t>Fitting an ARMA (1,1) Model </a:t>
            </a:r>
          </a:p>
        </p:txBody>
      </p:sp>
      <p:sp>
        <p:nvSpPr>
          <p:cNvPr id="4" name="Date Placeholder 3">
            <a:extLst>
              <a:ext uri="{FF2B5EF4-FFF2-40B4-BE49-F238E27FC236}">
                <a16:creationId xmlns:a16="http://schemas.microsoft.com/office/drawing/2014/main" id="{58DF4DC5-262B-4E2B-A902-3286522F1714}"/>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7B9C4890-D45E-4D97-958B-4A37514B4A58}"/>
              </a:ext>
            </a:extLst>
          </p:cNvPr>
          <p:cNvSpPr>
            <a:spLocks noGrp="1"/>
          </p:cNvSpPr>
          <p:nvPr>
            <p:ph type="sldNum" sz="quarter" idx="12"/>
          </p:nvPr>
        </p:nvSpPr>
        <p:spPr/>
        <p:txBody>
          <a:bodyPr/>
          <a:lstStyle/>
          <a:p>
            <a:fld id="{802E07E8-E437-4A6D-803B-09F24E35FE40}" type="slidenum">
              <a:rPr lang="en-US" smtClean="0"/>
              <a:t>76</a:t>
            </a:fld>
            <a:endParaRPr lang="en-US" dirty="0"/>
          </a:p>
        </p:txBody>
      </p:sp>
      <p:pic>
        <p:nvPicPr>
          <p:cNvPr id="6" name="Picture 5">
            <a:extLst>
              <a:ext uri="{FF2B5EF4-FFF2-40B4-BE49-F238E27FC236}">
                <a16:creationId xmlns:a16="http://schemas.microsoft.com/office/drawing/2014/main" id="{29EBB1BE-833D-4290-B056-C3C5BB7BEB78}"/>
              </a:ext>
            </a:extLst>
          </p:cNvPr>
          <p:cNvPicPr>
            <a:picLocks noChangeAspect="1"/>
          </p:cNvPicPr>
          <p:nvPr/>
        </p:nvPicPr>
        <p:blipFill>
          <a:blip r:embed="rId2"/>
          <a:stretch>
            <a:fillRect/>
          </a:stretch>
        </p:blipFill>
        <p:spPr>
          <a:xfrm>
            <a:off x="1070126" y="1412776"/>
            <a:ext cx="10015216" cy="4752997"/>
          </a:xfrm>
          <a:prstGeom prst="rect">
            <a:avLst/>
          </a:prstGeom>
        </p:spPr>
      </p:pic>
    </p:spTree>
    <p:extLst>
      <p:ext uri="{BB962C8B-B14F-4D97-AF65-F5344CB8AC3E}">
        <p14:creationId xmlns:p14="http://schemas.microsoft.com/office/powerpoint/2010/main" val="308941697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2FC57-79E8-4DBE-BC13-E6A4EC246559}"/>
              </a:ext>
            </a:extLst>
          </p:cNvPr>
          <p:cNvSpPr>
            <a:spLocks noGrp="1"/>
          </p:cNvSpPr>
          <p:nvPr>
            <p:ph type="title"/>
          </p:nvPr>
        </p:nvSpPr>
        <p:spPr/>
        <p:txBody>
          <a:bodyPr/>
          <a:lstStyle/>
          <a:p>
            <a:r>
              <a:rPr lang="en-GB" dirty="0"/>
              <a:t>ARMA(1,1) Fitted to Temperatures Data </a:t>
            </a:r>
          </a:p>
        </p:txBody>
      </p:sp>
      <p:sp>
        <p:nvSpPr>
          <p:cNvPr id="4" name="Date Placeholder 3">
            <a:extLst>
              <a:ext uri="{FF2B5EF4-FFF2-40B4-BE49-F238E27FC236}">
                <a16:creationId xmlns:a16="http://schemas.microsoft.com/office/drawing/2014/main" id="{1C197950-74AC-4E3E-9DA9-4BC0CEB72CCE}"/>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BB3958EC-10CA-488F-8B7B-95E6973CDC27}"/>
              </a:ext>
            </a:extLst>
          </p:cNvPr>
          <p:cNvSpPr>
            <a:spLocks noGrp="1"/>
          </p:cNvSpPr>
          <p:nvPr>
            <p:ph type="sldNum" sz="quarter" idx="12"/>
          </p:nvPr>
        </p:nvSpPr>
        <p:spPr/>
        <p:txBody>
          <a:bodyPr/>
          <a:lstStyle/>
          <a:p>
            <a:fld id="{802E07E8-E437-4A6D-803B-09F24E35FE40}" type="slidenum">
              <a:rPr lang="en-US" smtClean="0"/>
              <a:t>77</a:t>
            </a:fld>
            <a:endParaRPr lang="en-US" dirty="0"/>
          </a:p>
        </p:txBody>
      </p:sp>
      <p:pic>
        <p:nvPicPr>
          <p:cNvPr id="6" name="Picture 5">
            <a:extLst>
              <a:ext uri="{FF2B5EF4-FFF2-40B4-BE49-F238E27FC236}">
                <a16:creationId xmlns:a16="http://schemas.microsoft.com/office/drawing/2014/main" id="{DCAD700D-71C1-4108-A47B-1D0891331CE5}"/>
              </a:ext>
            </a:extLst>
          </p:cNvPr>
          <p:cNvPicPr>
            <a:picLocks noChangeAspect="1"/>
          </p:cNvPicPr>
          <p:nvPr/>
        </p:nvPicPr>
        <p:blipFill>
          <a:blip r:embed="rId2"/>
          <a:stretch>
            <a:fillRect/>
          </a:stretch>
        </p:blipFill>
        <p:spPr>
          <a:xfrm>
            <a:off x="682283" y="1564077"/>
            <a:ext cx="10515600" cy="4928797"/>
          </a:xfrm>
          <a:prstGeom prst="rect">
            <a:avLst/>
          </a:prstGeom>
        </p:spPr>
      </p:pic>
    </p:spTree>
    <p:extLst>
      <p:ext uri="{BB962C8B-B14F-4D97-AF65-F5344CB8AC3E}">
        <p14:creationId xmlns:p14="http://schemas.microsoft.com/office/powerpoint/2010/main" val="283877101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8D5EF-F671-48BC-8B54-F9D993FEFB9F}"/>
              </a:ext>
            </a:extLst>
          </p:cNvPr>
          <p:cNvSpPr>
            <a:spLocks noGrp="1"/>
          </p:cNvSpPr>
          <p:nvPr>
            <p:ph type="title"/>
          </p:nvPr>
        </p:nvSpPr>
        <p:spPr>
          <a:xfrm>
            <a:off x="694510" y="1487272"/>
            <a:ext cx="2743200" cy="2743200"/>
          </a:xfrm>
          <a:prstGeom prst="ellipse">
            <a:avLst/>
          </a:prstGeom>
          <a:solidFill>
            <a:schemeClr val="accent2"/>
          </a:solidFill>
          <a:ln w="174625" cmpd="thinThick">
            <a:solidFill>
              <a:srgbClr val="262626"/>
            </a:solidFill>
          </a:ln>
        </p:spPr>
        <p:txBody>
          <a:bodyPr>
            <a:normAutofit/>
          </a:bodyPr>
          <a:lstStyle/>
          <a:p>
            <a:pPr algn="ctr"/>
            <a:r>
              <a:rPr lang="en-GB" sz="2600">
                <a:solidFill>
                  <a:srgbClr val="FFFFFF"/>
                </a:solidFill>
              </a:rPr>
              <a:t>ARIMA Model for Forecasting </a:t>
            </a:r>
          </a:p>
        </p:txBody>
      </p:sp>
      <p:pic>
        <p:nvPicPr>
          <p:cNvPr id="6" name="Picture 5">
            <a:extLst>
              <a:ext uri="{FF2B5EF4-FFF2-40B4-BE49-F238E27FC236}">
                <a16:creationId xmlns:a16="http://schemas.microsoft.com/office/drawing/2014/main" id="{F5CCF5CA-A4CF-4A48-AC95-335B9A736B24}"/>
              </a:ext>
            </a:extLst>
          </p:cNvPr>
          <p:cNvPicPr>
            <a:picLocks noChangeAspect="1"/>
          </p:cNvPicPr>
          <p:nvPr/>
        </p:nvPicPr>
        <p:blipFill>
          <a:blip r:embed="rId2"/>
          <a:stretch>
            <a:fillRect/>
          </a:stretch>
        </p:blipFill>
        <p:spPr>
          <a:xfrm>
            <a:off x="3155348" y="3878226"/>
            <a:ext cx="9041423" cy="2169942"/>
          </a:xfrm>
          <a:prstGeom prst="rect">
            <a:avLst/>
          </a:prstGeom>
        </p:spPr>
      </p:pic>
      <p:sp>
        <p:nvSpPr>
          <p:cNvPr id="3" name="Content Placeholder 2">
            <a:extLst>
              <a:ext uri="{FF2B5EF4-FFF2-40B4-BE49-F238E27FC236}">
                <a16:creationId xmlns:a16="http://schemas.microsoft.com/office/drawing/2014/main" id="{E16F9625-F33C-49D2-876E-FE0D69E1D01F}"/>
              </a:ext>
            </a:extLst>
          </p:cNvPr>
          <p:cNvSpPr>
            <a:spLocks noGrp="1"/>
          </p:cNvSpPr>
          <p:nvPr>
            <p:ph idx="1"/>
          </p:nvPr>
        </p:nvSpPr>
        <p:spPr>
          <a:xfrm>
            <a:off x="3141281" y="1038046"/>
            <a:ext cx="8356209" cy="2390954"/>
          </a:xfrm>
        </p:spPr>
        <p:txBody>
          <a:bodyPr>
            <a:noAutofit/>
          </a:bodyPr>
          <a:lstStyle/>
          <a:p>
            <a:r>
              <a:rPr lang="en-US" sz="2400" b="1" dirty="0"/>
              <a:t>AutoRegressive Integrated Moving Average</a:t>
            </a:r>
          </a:p>
          <a:p>
            <a:pPr lvl="1"/>
            <a:r>
              <a:rPr lang="en-US" dirty="0"/>
              <a:t> It is a generalization of the simpler AutoRegressive Moving Average and adds the notion of integration.</a:t>
            </a:r>
          </a:p>
          <a:p>
            <a:pPr lvl="1"/>
            <a:r>
              <a:rPr lang="en-US" dirty="0"/>
              <a:t> This acronym is descriptive, capturing the key aspects of the model itself. Briefly, they are:</a:t>
            </a:r>
            <a:endParaRPr lang="en-GB" dirty="0"/>
          </a:p>
        </p:txBody>
      </p:sp>
      <p:sp>
        <p:nvSpPr>
          <p:cNvPr id="4" name="Date Placeholder 3">
            <a:extLst>
              <a:ext uri="{FF2B5EF4-FFF2-40B4-BE49-F238E27FC236}">
                <a16:creationId xmlns:a16="http://schemas.microsoft.com/office/drawing/2014/main" id="{61324563-FEF4-4F05-942E-A3318A8BA1B2}"/>
              </a:ext>
            </a:extLst>
          </p:cNvPr>
          <p:cNvSpPr>
            <a:spLocks noGrp="1"/>
          </p:cNvSpPr>
          <p:nvPr>
            <p:ph type="dt" sz="half" idx="10"/>
          </p:nvPr>
        </p:nvSpPr>
        <p:spPr>
          <a:xfrm>
            <a:off x="241738" y="6356350"/>
            <a:ext cx="1655379" cy="365125"/>
          </a:xfrm>
        </p:spPr>
        <p:txBody>
          <a:bodyPr>
            <a:normAutofit/>
          </a:bodyPr>
          <a:lstStyle/>
          <a:p>
            <a:pPr algn="ctr">
              <a:spcAft>
                <a:spcPts val="600"/>
              </a:spcAft>
            </a:pPr>
            <a:fld id="{D2948097-27B5-4582-A309-6310D2B2FB06}" type="datetime1">
              <a:rPr lang="en-US">
                <a:solidFill>
                  <a:srgbClr val="FFFFFF"/>
                </a:solidFill>
              </a:rPr>
              <a:pPr algn="ctr">
                <a:spcAft>
                  <a:spcPts val="600"/>
                </a:spcAft>
              </a:pPr>
              <a:t>4/18/2021</a:t>
            </a:fld>
            <a:endParaRPr lang="en-US">
              <a:solidFill>
                <a:srgbClr val="FFFFFF"/>
              </a:solidFill>
            </a:endParaRPr>
          </a:p>
        </p:txBody>
      </p:sp>
      <p:sp>
        <p:nvSpPr>
          <p:cNvPr id="5" name="Slide Number Placeholder 4">
            <a:extLst>
              <a:ext uri="{FF2B5EF4-FFF2-40B4-BE49-F238E27FC236}">
                <a16:creationId xmlns:a16="http://schemas.microsoft.com/office/drawing/2014/main" id="{285D5BF5-411A-40DD-BB94-2C5FDD9320DD}"/>
              </a:ext>
            </a:extLst>
          </p:cNvPr>
          <p:cNvSpPr>
            <a:spLocks noGrp="1"/>
          </p:cNvSpPr>
          <p:nvPr>
            <p:ph type="sldNum" sz="quarter" idx="12"/>
          </p:nvPr>
        </p:nvSpPr>
        <p:spPr>
          <a:xfrm>
            <a:off x="9884978" y="6356350"/>
            <a:ext cx="1468821" cy="365125"/>
          </a:xfrm>
        </p:spPr>
        <p:txBody>
          <a:bodyPr>
            <a:normAutofit/>
          </a:bodyPr>
          <a:lstStyle/>
          <a:p>
            <a:pPr>
              <a:spcAft>
                <a:spcPts val="600"/>
              </a:spcAft>
            </a:pPr>
            <a:fld id="{802E07E8-E437-4A6D-803B-09F24E35FE40}" type="slidenum">
              <a:rPr lang="en-US">
                <a:solidFill>
                  <a:prstClr val="black">
                    <a:tint val="75000"/>
                  </a:prstClr>
                </a:solidFill>
              </a:rPr>
              <a:pPr>
                <a:spcAft>
                  <a:spcPts val="600"/>
                </a:spcAft>
              </a:pPr>
              <a:t>78</a:t>
            </a:fld>
            <a:endParaRPr lang="en-US">
              <a:solidFill>
                <a:prstClr val="black">
                  <a:tint val="75000"/>
                </a:prstClr>
              </a:solidFill>
            </a:endParaRPr>
          </a:p>
        </p:txBody>
      </p:sp>
    </p:spTree>
    <p:extLst>
      <p:ext uri="{BB962C8B-B14F-4D97-AF65-F5344CB8AC3E}">
        <p14:creationId xmlns:p14="http://schemas.microsoft.com/office/powerpoint/2010/main" val="214552564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3F02C7-20B4-42AB-A5FE-43F76AA90789}"/>
              </a:ext>
            </a:extLst>
          </p:cNvPr>
          <p:cNvSpPr>
            <a:spLocks noGrp="1"/>
          </p:cNvSpPr>
          <p:nvPr>
            <p:ph type="title"/>
          </p:nvPr>
        </p:nvSpPr>
        <p:spPr>
          <a:xfrm>
            <a:off x="694510" y="1487272"/>
            <a:ext cx="2743200" cy="2743200"/>
          </a:xfrm>
          <a:prstGeom prst="ellipse">
            <a:avLst/>
          </a:prstGeom>
          <a:solidFill>
            <a:schemeClr val="accent2"/>
          </a:solidFill>
          <a:ln w="174625" cmpd="thinThick">
            <a:solidFill>
              <a:srgbClr val="262626"/>
            </a:solidFill>
          </a:ln>
        </p:spPr>
        <p:txBody>
          <a:bodyPr>
            <a:normAutofit/>
          </a:bodyPr>
          <a:lstStyle/>
          <a:p>
            <a:pPr algn="ctr"/>
            <a:r>
              <a:rPr lang="en-GB" sz="2600" dirty="0">
                <a:solidFill>
                  <a:srgbClr val="FFFFFF"/>
                </a:solidFill>
              </a:rPr>
              <a:t>ARIMA Model </a:t>
            </a:r>
          </a:p>
        </p:txBody>
      </p:sp>
      <p:pic>
        <p:nvPicPr>
          <p:cNvPr id="6" name="Picture 5">
            <a:extLst>
              <a:ext uri="{FF2B5EF4-FFF2-40B4-BE49-F238E27FC236}">
                <a16:creationId xmlns:a16="http://schemas.microsoft.com/office/drawing/2014/main" id="{D2E4B3D3-34EF-4574-BDF0-6F607A98D451}"/>
              </a:ext>
            </a:extLst>
          </p:cNvPr>
          <p:cNvPicPr>
            <a:picLocks noChangeAspect="1"/>
          </p:cNvPicPr>
          <p:nvPr/>
        </p:nvPicPr>
        <p:blipFill>
          <a:blip r:embed="rId2"/>
          <a:stretch>
            <a:fillRect/>
          </a:stretch>
        </p:blipFill>
        <p:spPr>
          <a:xfrm>
            <a:off x="3128038" y="4040912"/>
            <a:ext cx="9063962" cy="1676832"/>
          </a:xfrm>
          <a:prstGeom prst="rect">
            <a:avLst/>
          </a:prstGeom>
        </p:spPr>
      </p:pic>
      <p:sp>
        <p:nvSpPr>
          <p:cNvPr id="3" name="Content Placeholder 2">
            <a:extLst>
              <a:ext uri="{FF2B5EF4-FFF2-40B4-BE49-F238E27FC236}">
                <a16:creationId xmlns:a16="http://schemas.microsoft.com/office/drawing/2014/main" id="{5A4E6571-2B15-4F18-8C1E-3038E4214154}"/>
              </a:ext>
            </a:extLst>
          </p:cNvPr>
          <p:cNvSpPr>
            <a:spLocks noGrp="1"/>
          </p:cNvSpPr>
          <p:nvPr>
            <p:ph idx="1"/>
          </p:nvPr>
        </p:nvSpPr>
        <p:spPr>
          <a:xfrm>
            <a:off x="3128038" y="1487272"/>
            <a:ext cx="9214338" cy="2380783"/>
          </a:xfrm>
        </p:spPr>
        <p:txBody>
          <a:bodyPr>
            <a:noAutofit/>
          </a:bodyPr>
          <a:lstStyle/>
          <a:p>
            <a:r>
              <a:rPr lang="en-US" sz="2200" dirty="0"/>
              <a:t>Each of ARIMA components are explicitly specified in the model as a parameter.</a:t>
            </a:r>
          </a:p>
          <a:p>
            <a:pPr lvl="1"/>
            <a:r>
              <a:rPr lang="en-US" sz="2200" dirty="0"/>
              <a:t> A standard notation is used of ARIMA(p,d,q) where the parameters are substituted with integer values.</a:t>
            </a:r>
          </a:p>
          <a:p>
            <a:pPr lvl="1"/>
            <a:r>
              <a:rPr lang="en-US" sz="2200" dirty="0"/>
              <a:t>The parameters of the ARIMA model are defined as follows:</a:t>
            </a:r>
            <a:endParaRPr lang="en-GB" sz="2200" dirty="0"/>
          </a:p>
        </p:txBody>
      </p:sp>
      <p:sp>
        <p:nvSpPr>
          <p:cNvPr id="4" name="Date Placeholder 3">
            <a:extLst>
              <a:ext uri="{FF2B5EF4-FFF2-40B4-BE49-F238E27FC236}">
                <a16:creationId xmlns:a16="http://schemas.microsoft.com/office/drawing/2014/main" id="{334AEE5D-E6DE-4953-96B7-C45AD512A45D}"/>
              </a:ext>
            </a:extLst>
          </p:cNvPr>
          <p:cNvSpPr>
            <a:spLocks noGrp="1"/>
          </p:cNvSpPr>
          <p:nvPr>
            <p:ph type="dt" sz="half" idx="10"/>
          </p:nvPr>
        </p:nvSpPr>
        <p:spPr>
          <a:xfrm>
            <a:off x="241738" y="6356350"/>
            <a:ext cx="1655379" cy="365125"/>
          </a:xfrm>
        </p:spPr>
        <p:txBody>
          <a:bodyPr>
            <a:normAutofit/>
          </a:bodyPr>
          <a:lstStyle/>
          <a:p>
            <a:pPr algn="ctr">
              <a:spcAft>
                <a:spcPts val="600"/>
              </a:spcAft>
            </a:pPr>
            <a:fld id="{D2948097-27B5-4582-A309-6310D2B2FB06}" type="datetime1">
              <a:rPr lang="en-US">
                <a:solidFill>
                  <a:srgbClr val="FFFFFF"/>
                </a:solidFill>
              </a:rPr>
              <a:pPr algn="ctr">
                <a:spcAft>
                  <a:spcPts val="600"/>
                </a:spcAft>
              </a:pPr>
              <a:t>4/18/2021</a:t>
            </a:fld>
            <a:endParaRPr lang="en-US">
              <a:solidFill>
                <a:srgbClr val="FFFFFF"/>
              </a:solidFill>
            </a:endParaRPr>
          </a:p>
        </p:txBody>
      </p:sp>
      <p:sp>
        <p:nvSpPr>
          <p:cNvPr id="5" name="Slide Number Placeholder 4">
            <a:extLst>
              <a:ext uri="{FF2B5EF4-FFF2-40B4-BE49-F238E27FC236}">
                <a16:creationId xmlns:a16="http://schemas.microsoft.com/office/drawing/2014/main" id="{086493A1-7EA5-45D3-8D0D-227DA255C11D}"/>
              </a:ext>
            </a:extLst>
          </p:cNvPr>
          <p:cNvSpPr>
            <a:spLocks noGrp="1"/>
          </p:cNvSpPr>
          <p:nvPr>
            <p:ph type="sldNum" sz="quarter" idx="12"/>
          </p:nvPr>
        </p:nvSpPr>
        <p:spPr>
          <a:xfrm>
            <a:off x="9884978" y="6356350"/>
            <a:ext cx="1468821" cy="365125"/>
          </a:xfrm>
        </p:spPr>
        <p:txBody>
          <a:bodyPr>
            <a:normAutofit/>
          </a:bodyPr>
          <a:lstStyle/>
          <a:p>
            <a:pPr>
              <a:spcAft>
                <a:spcPts val="600"/>
              </a:spcAft>
            </a:pPr>
            <a:fld id="{802E07E8-E437-4A6D-803B-09F24E35FE40}" type="slidenum">
              <a:rPr lang="en-US">
                <a:solidFill>
                  <a:prstClr val="black">
                    <a:tint val="75000"/>
                  </a:prstClr>
                </a:solidFill>
              </a:rPr>
              <a:pPr>
                <a:spcAft>
                  <a:spcPts val="600"/>
                </a:spcAft>
              </a:pPr>
              <a:t>79</a:t>
            </a:fld>
            <a:endParaRPr lang="en-US">
              <a:solidFill>
                <a:prstClr val="black">
                  <a:tint val="75000"/>
                </a:prstClr>
              </a:solidFill>
            </a:endParaRPr>
          </a:p>
        </p:txBody>
      </p:sp>
    </p:spTree>
    <p:extLst>
      <p:ext uri="{BB962C8B-B14F-4D97-AF65-F5344CB8AC3E}">
        <p14:creationId xmlns:p14="http://schemas.microsoft.com/office/powerpoint/2010/main" val="2336617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3BF48E-0A3C-4D92-8A86-B45A317EF408}"/>
              </a:ext>
            </a:extLst>
          </p:cNvPr>
          <p:cNvSpPr>
            <a:spLocks noGrp="1"/>
          </p:cNvSpPr>
          <p:nvPr>
            <p:ph type="title"/>
          </p:nvPr>
        </p:nvSpPr>
        <p:spPr/>
        <p:txBody>
          <a:bodyPr/>
          <a:lstStyle/>
          <a:p>
            <a:r>
              <a:rPr lang="en-GB" dirty="0"/>
              <a:t>Autoregression Model </a:t>
            </a:r>
          </a:p>
        </p:txBody>
      </p:sp>
      <p:sp>
        <p:nvSpPr>
          <p:cNvPr id="3" name="Content Placeholder 2">
            <a:extLst>
              <a:ext uri="{FF2B5EF4-FFF2-40B4-BE49-F238E27FC236}">
                <a16:creationId xmlns:a16="http://schemas.microsoft.com/office/drawing/2014/main" id="{A8568324-F5CB-4903-B2F2-A3C4E427CE0F}"/>
              </a:ext>
            </a:extLst>
          </p:cNvPr>
          <p:cNvSpPr>
            <a:spLocks noGrp="1"/>
          </p:cNvSpPr>
          <p:nvPr>
            <p:ph idx="1"/>
          </p:nvPr>
        </p:nvSpPr>
        <p:spPr/>
        <p:txBody>
          <a:bodyPr/>
          <a:lstStyle/>
          <a:p>
            <a:r>
              <a:rPr lang="en-US" dirty="0"/>
              <a:t>Autoregression is a time series model that uses observations from previous time steps as input to a regression equation to predict the value at the next time step.</a:t>
            </a:r>
          </a:p>
          <a:p>
            <a:r>
              <a:rPr lang="en-US" dirty="0"/>
              <a:t> It is a very simple idea that can result in accurate forecasts on a range of time series problems.</a:t>
            </a:r>
            <a:endParaRPr lang="en-GB" dirty="0"/>
          </a:p>
        </p:txBody>
      </p:sp>
      <p:sp>
        <p:nvSpPr>
          <p:cNvPr id="4" name="Date Placeholder 3">
            <a:extLst>
              <a:ext uri="{FF2B5EF4-FFF2-40B4-BE49-F238E27FC236}">
                <a16:creationId xmlns:a16="http://schemas.microsoft.com/office/drawing/2014/main" id="{BBF4EE91-83DC-4086-A8CF-F1887C260463}"/>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D6B223C1-2E95-4AA8-A09C-C6076596D3C7}"/>
              </a:ext>
            </a:extLst>
          </p:cNvPr>
          <p:cNvSpPr>
            <a:spLocks noGrp="1"/>
          </p:cNvSpPr>
          <p:nvPr>
            <p:ph type="sldNum" sz="quarter" idx="12"/>
          </p:nvPr>
        </p:nvSpPr>
        <p:spPr/>
        <p:txBody>
          <a:bodyPr/>
          <a:lstStyle/>
          <a:p>
            <a:fld id="{802E07E8-E437-4A6D-803B-09F24E35FE40}" type="slidenum">
              <a:rPr lang="en-US" smtClean="0"/>
              <a:t>8</a:t>
            </a:fld>
            <a:endParaRPr lang="en-US" dirty="0"/>
          </a:p>
        </p:txBody>
      </p:sp>
    </p:spTree>
    <p:extLst>
      <p:ext uri="{BB962C8B-B14F-4D97-AF65-F5344CB8AC3E}">
        <p14:creationId xmlns:p14="http://schemas.microsoft.com/office/powerpoint/2010/main" val="402288407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0F00D-DA30-4645-9519-EECE5AE4BC08}"/>
              </a:ext>
            </a:extLst>
          </p:cNvPr>
          <p:cNvSpPr>
            <a:spLocks noGrp="1"/>
          </p:cNvSpPr>
          <p:nvPr>
            <p:ph type="title"/>
          </p:nvPr>
        </p:nvSpPr>
        <p:spPr/>
        <p:txBody>
          <a:bodyPr/>
          <a:lstStyle/>
          <a:p>
            <a:r>
              <a:rPr lang="en-GB" dirty="0"/>
              <a:t>ARIMA (p,d,q)</a:t>
            </a:r>
          </a:p>
        </p:txBody>
      </p:sp>
      <p:sp>
        <p:nvSpPr>
          <p:cNvPr id="3" name="Content Placeholder 2">
            <a:extLst>
              <a:ext uri="{FF2B5EF4-FFF2-40B4-BE49-F238E27FC236}">
                <a16:creationId xmlns:a16="http://schemas.microsoft.com/office/drawing/2014/main" id="{83F358E8-6069-4701-B694-8D49E02B5E5E}"/>
              </a:ext>
            </a:extLst>
          </p:cNvPr>
          <p:cNvSpPr>
            <a:spLocks noGrp="1"/>
          </p:cNvSpPr>
          <p:nvPr>
            <p:ph idx="1"/>
          </p:nvPr>
        </p:nvSpPr>
        <p:spPr>
          <a:xfrm>
            <a:off x="838200" y="1690688"/>
            <a:ext cx="10852052" cy="4351338"/>
          </a:xfrm>
        </p:spPr>
        <p:txBody>
          <a:bodyPr>
            <a:normAutofit/>
          </a:bodyPr>
          <a:lstStyle/>
          <a:p>
            <a:r>
              <a:rPr lang="en-US" dirty="0"/>
              <a:t>A linear regression model is constructed including the specified number and type of terms, and the data is prepared by a degree of differencing in order to make it stationary.</a:t>
            </a:r>
          </a:p>
          <a:p>
            <a:r>
              <a:rPr lang="en-US" dirty="0"/>
              <a:t> A value of 0 can be used for a parameter, which indicates to not use that element of the model.</a:t>
            </a:r>
          </a:p>
          <a:p>
            <a:r>
              <a:rPr lang="en-US" dirty="0"/>
              <a:t> This way, the ARIMA model can be configured to perform the function of an ARMA model, and even a </a:t>
            </a:r>
            <a:r>
              <a:rPr lang="en-GB" dirty="0"/>
              <a:t>simple AR, I, or MA model.</a:t>
            </a:r>
          </a:p>
        </p:txBody>
      </p:sp>
      <p:sp>
        <p:nvSpPr>
          <p:cNvPr id="4" name="Date Placeholder 3">
            <a:extLst>
              <a:ext uri="{FF2B5EF4-FFF2-40B4-BE49-F238E27FC236}">
                <a16:creationId xmlns:a16="http://schemas.microsoft.com/office/drawing/2014/main" id="{63D5A2A3-2FC4-4E5D-8576-A21116D9B016}"/>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8D28C6E8-0D66-47B4-911C-CC4FE72E7535}"/>
              </a:ext>
            </a:extLst>
          </p:cNvPr>
          <p:cNvSpPr>
            <a:spLocks noGrp="1"/>
          </p:cNvSpPr>
          <p:nvPr>
            <p:ph type="sldNum" sz="quarter" idx="12"/>
          </p:nvPr>
        </p:nvSpPr>
        <p:spPr/>
        <p:txBody>
          <a:bodyPr/>
          <a:lstStyle/>
          <a:p>
            <a:fld id="{802E07E8-E437-4A6D-803B-09F24E35FE40}" type="slidenum">
              <a:rPr lang="en-US" smtClean="0"/>
              <a:t>80</a:t>
            </a:fld>
            <a:endParaRPr lang="en-US" dirty="0"/>
          </a:p>
        </p:txBody>
      </p:sp>
    </p:spTree>
    <p:extLst>
      <p:ext uri="{BB962C8B-B14F-4D97-AF65-F5344CB8AC3E}">
        <p14:creationId xmlns:p14="http://schemas.microsoft.com/office/powerpoint/2010/main" val="247102979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9EC6DE-5D1B-4FF9-85C1-836A0441DA41}"/>
              </a:ext>
            </a:extLst>
          </p:cNvPr>
          <p:cNvSpPr>
            <a:spLocks noGrp="1"/>
          </p:cNvSpPr>
          <p:nvPr>
            <p:ph type="title"/>
          </p:nvPr>
        </p:nvSpPr>
        <p:spPr/>
        <p:txBody>
          <a:bodyPr/>
          <a:lstStyle/>
          <a:p>
            <a:r>
              <a:rPr lang="en-GB" dirty="0"/>
              <a:t>Using ARIMA on Daily Temperatures</a:t>
            </a:r>
          </a:p>
        </p:txBody>
      </p:sp>
      <p:sp>
        <p:nvSpPr>
          <p:cNvPr id="4" name="Date Placeholder 3">
            <a:extLst>
              <a:ext uri="{FF2B5EF4-FFF2-40B4-BE49-F238E27FC236}">
                <a16:creationId xmlns:a16="http://schemas.microsoft.com/office/drawing/2014/main" id="{FB29C96B-090C-495A-9EF4-8BC023304587}"/>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1801E717-BE6E-43D6-A364-15D1FD2D64EF}"/>
              </a:ext>
            </a:extLst>
          </p:cNvPr>
          <p:cNvSpPr>
            <a:spLocks noGrp="1"/>
          </p:cNvSpPr>
          <p:nvPr>
            <p:ph type="sldNum" sz="quarter" idx="12"/>
          </p:nvPr>
        </p:nvSpPr>
        <p:spPr/>
        <p:txBody>
          <a:bodyPr/>
          <a:lstStyle/>
          <a:p>
            <a:fld id="{802E07E8-E437-4A6D-803B-09F24E35FE40}" type="slidenum">
              <a:rPr lang="en-US" smtClean="0"/>
              <a:t>81</a:t>
            </a:fld>
            <a:endParaRPr lang="en-US" dirty="0"/>
          </a:p>
        </p:txBody>
      </p:sp>
      <p:pic>
        <p:nvPicPr>
          <p:cNvPr id="3" name="Picture 2">
            <a:extLst>
              <a:ext uri="{FF2B5EF4-FFF2-40B4-BE49-F238E27FC236}">
                <a16:creationId xmlns:a16="http://schemas.microsoft.com/office/drawing/2014/main" id="{479C0E07-7310-4BFD-8293-8B521626D4C0}"/>
              </a:ext>
            </a:extLst>
          </p:cNvPr>
          <p:cNvPicPr>
            <a:picLocks noChangeAspect="1"/>
          </p:cNvPicPr>
          <p:nvPr/>
        </p:nvPicPr>
        <p:blipFill>
          <a:blip r:embed="rId2"/>
          <a:stretch>
            <a:fillRect/>
          </a:stretch>
        </p:blipFill>
        <p:spPr>
          <a:xfrm>
            <a:off x="661181" y="1416783"/>
            <a:ext cx="6682153" cy="4443462"/>
          </a:xfrm>
          <a:prstGeom prst="rect">
            <a:avLst/>
          </a:prstGeom>
        </p:spPr>
      </p:pic>
      <p:pic>
        <p:nvPicPr>
          <p:cNvPr id="8" name="Picture 7">
            <a:extLst>
              <a:ext uri="{FF2B5EF4-FFF2-40B4-BE49-F238E27FC236}">
                <a16:creationId xmlns:a16="http://schemas.microsoft.com/office/drawing/2014/main" id="{AD606E6F-1497-42B6-963C-DC47C0E28E60}"/>
              </a:ext>
            </a:extLst>
          </p:cNvPr>
          <p:cNvPicPr>
            <a:picLocks noChangeAspect="1"/>
          </p:cNvPicPr>
          <p:nvPr/>
        </p:nvPicPr>
        <p:blipFill>
          <a:blip r:embed="rId3"/>
          <a:stretch>
            <a:fillRect/>
          </a:stretch>
        </p:blipFill>
        <p:spPr>
          <a:xfrm>
            <a:off x="7520353" y="1543393"/>
            <a:ext cx="2960078" cy="4059225"/>
          </a:xfrm>
          <a:prstGeom prst="rect">
            <a:avLst/>
          </a:prstGeom>
        </p:spPr>
      </p:pic>
    </p:spTree>
    <p:extLst>
      <p:ext uri="{BB962C8B-B14F-4D97-AF65-F5344CB8AC3E}">
        <p14:creationId xmlns:p14="http://schemas.microsoft.com/office/powerpoint/2010/main" val="51254695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FE12B07-6346-4DFA-8FDE-5A756003DEAF}"/>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E724DD39-18B6-42C3-B0E9-FBE789C50E09}"/>
              </a:ext>
            </a:extLst>
          </p:cNvPr>
          <p:cNvSpPr>
            <a:spLocks noGrp="1"/>
          </p:cNvSpPr>
          <p:nvPr>
            <p:ph type="sldNum" sz="quarter" idx="12"/>
          </p:nvPr>
        </p:nvSpPr>
        <p:spPr/>
        <p:txBody>
          <a:bodyPr/>
          <a:lstStyle/>
          <a:p>
            <a:fld id="{802E07E8-E437-4A6D-803B-09F24E35FE40}" type="slidenum">
              <a:rPr lang="en-US" smtClean="0"/>
              <a:t>82</a:t>
            </a:fld>
            <a:endParaRPr lang="en-US" dirty="0"/>
          </a:p>
        </p:txBody>
      </p:sp>
      <p:sp>
        <p:nvSpPr>
          <p:cNvPr id="8" name="Thought Bubble: Cloud 7">
            <a:extLst>
              <a:ext uri="{FF2B5EF4-FFF2-40B4-BE49-F238E27FC236}">
                <a16:creationId xmlns:a16="http://schemas.microsoft.com/office/drawing/2014/main" id="{21CBDB0F-9B5D-47B8-AAED-241ECDF54062}"/>
              </a:ext>
            </a:extLst>
          </p:cNvPr>
          <p:cNvSpPr/>
          <p:nvPr/>
        </p:nvSpPr>
        <p:spPr>
          <a:xfrm>
            <a:off x="8610600" y="2129758"/>
            <a:ext cx="2743200" cy="301436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How to make  time series  stationary  ?</a:t>
            </a:r>
          </a:p>
        </p:txBody>
      </p:sp>
      <p:sp>
        <p:nvSpPr>
          <p:cNvPr id="2" name="Title 1">
            <a:extLst>
              <a:ext uri="{FF2B5EF4-FFF2-40B4-BE49-F238E27FC236}">
                <a16:creationId xmlns:a16="http://schemas.microsoft.com/office/drawing/2014/main" id="{577E2849-0CE6-4B15-A2B5-F084C6EBAD7D}"/>
              </a:ext>
            </a:extLst>
          </p:cNvPr>
          <p:cNvSpPr>
            <a:spLocks noGrp="1"/>
          </p:cNvSpPr>
          <p:nvPr>
            <p:ph type="title"/>
          </p:nvPr>
        </p:nvSpPr>
        <p:spPr/>
        <p:txBody>
          <a:bodyPr/>
          <a:lstStyle/>
          <a:p>
            <a:r>
              <a:rPr lang="en-GB" dirty="0"/>
              <a:t>Check Stationarity ( Seasonality , Trend) </a:t>
            </a:r>
          </a:p>
        </p:txBody>
      </p:sp>
      <p:pic>
        <p:nvPicPr>
          <p:cNvPr id="3" name="Picture 2">
            <a:extLst>
              <a:ext uri="{FF2B5EF4-FFF2-40B4-BE49-F238E27FC236}">
                <a16:creationId xmlns:a16="http://schemas.microsoft.com/office/drawing/2014/main" id="{33519BE4-3EC2-40BB-A1A1-74D70D03BD47}"/>
              </a:ext>
            </a:extLst>
          </p:cNvPr>
          <p:cNvPicPr>
            <a:picLocks noChangeAspect="1"/>
          </p:cNvPicPr>
          <p:nvPr/>
        </p:nvPicPr>
        <p:blipFill>
          <a:blip r:embed="rId2"/>
          <a:stretch>
            <a:fillRect/>
          </a:stretch>
        </p:blipFill>
        <p:spPr>
          <a:xfrm>
            <a:off x="1171354" y="1535796"/>
            <a:ext cx="6157913" cy="4047392"/>
          </a:xfrm>
          <a:prstGeom prst="rect">
            <a:avLst/>
          </a:prstGeom>
        </p:spPr>
      </p:pic>
    </p:spTree>
    <p:extLst>
      <p:ext uri="{BB962C8B-B14F-4D97-AF65-F5344CB8AC3E}">
        <p14:creationId xmlns:p14="http://schemas.microsoft.com/office/powerpoint/2010/main" val="187275478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D649B-837C-45D3-91D9-7AE2B51A1942}"/>
              </a:ext>
            </a:extLst>
          </p:cNvPr>
          <p:cNvSpPr>
            <a:spLocks noGrp="1"/>
          </p:cNvSpPr>
          <p:nvPr>
            <p:ph type="title"/>
          </p:nvPr>
        </p:nvSpPr>
        <p:spPr/>
        <p:txBody>
          <a:bodyPr/>
          <a:lstStyle/>
          <a:p>
            <a:r>
              <a:rPr lang="en-GB" dirty="0"/>
              <a:t>Autocorrelation Plot </a:t>
            </a:r>
          </a:p>
        </p:txBody>
      </p:sp>
      <p:sp>
        <p:nvSpPr>
          <p:cNvPr id="4" name="Date Placeholder 3">
            <a:extLst>
              <a:ext uri="{FF2B5EF4-FFF2-40B4-BE49-F238E27FC236}">
                <a16:creationId xmlns:a16="http://schemas.microsoft.com/office/drawing/2014/main" id="{49FD304D-F293-4C5D-B170-E7D1D805793E}"/>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1EC3ABD3-E8D4-4D45-9D11-1927B91FB80D}"/>
              </a:ext>
            </a:extLst>
          </p:cNvPr>
          <p:cNvSpPr>
            <a:spLocks noGrp="1"/>
          </p:cNvSpPr>
          <p:nvPr>
            <p:ph type="sldNum" sz="quarter" idx="12"/>
          </p:nvPr>
        </p:nvSpPr>
        <p:spPr/>
        <p:txBody>
          <a:bodyPr/>
          <a:lstStyle/>
          <a:p>
            <a:fld id="{802E07E8-E437-4A6D-803B-09F24E35FE40}" type="slidenum">
              <a:rPr lang="en-US" smtClean="0"/>
              <a:t>83</a:t>
            </a:fld>
            <a:endParaRPr lang="en-US" dirty="0"/>
          </a:p>
        </p:txBody>
      </p:sp>
      <p:sp>
        <p:nvSpPr>
          <p:cNvPr id="7" name="Thought Bubble: Cloud 6">
            <a:extLst>
              <a:ext uri="{FF2B5EF4-FFF2-40B4-BE49-F238E27FC236}">
                <a16:creationId xmlns:a16="http://schemas.microsoft.com/office/drawing/2014/main" id="{04168C29-300C-4748-A659-C8314A7B40CA}"/>
              </a:ext>
            </a:extLst>
          </p:cNvPr>
          <p:cNvSpPr/>
          <p:nvPr/>
        </p:nvSpPr>
        <p:spPr>
          <a:xfrm>
            <a:off x="8415130" y="1789533"/>
            <a:ext cx="2001079" cy="1801806"/>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Which Parameter can we get from ACF Plot ? </a:t>
            </a:r>
          </a:p>
        </p:txBody>
      </p:sp>
      <p:sp>
        <p:nvSpPr>
          <p:cNvPr id="8" name="TextBox 7">
            <a:extLst>
              <a:ext uri="{FF2B5EF4-FFF2-40B4-BE49-F238E27FC236}">
                <a16:creationId xmlns:a16="http://schemas.microsoft.com/office/drawing/2014/main" id="{B82B4EEF-1C0A-4C57-B0DB-8B58C92328E4}"/>
              </a:ext>
            </a:extLst>
          </p:cNvPr>
          <p:cNvSpPr txBox="1"/>
          <p:nvPr/>
        </p:nvSpPr>
        <p:spPr>
          <a:xfrm>
            <a:off x="8918713" y="4346713"/>
            <a:ext cx="2435087" cy="646331"/>
          </a:xfrm>
          <a:prstGeom prst="rect">
            <a:avLst/>
          </a:prstGeom>
          <a:noFill/>
        </p:spPr>
        <p:txBody>
          <a:bodyPr wrap="square" rtlCol="0">
            <a:spAutoFit/>
          </a:bodyPr>
          <a:lstStyle/>
          <a:p>
            <a:r>
              <a:rPr lang="en-GB" dirty="0"/>
              <a:t>q=3 ( Gradual decrease from lag 3)</a:t>
            </a:r>
          </a:p>
        </p:txBody>
      </p:sp>
      <p:pic>
        <p:nvPicPr>
          <p:cNvPr id="3" name="Picture 2">
            <a:extLst>
              <a:ext uri="{FF2B5EF4-FFF2-40B4-BE49-F238E27FC236}">
                <a16:creationId xmlns:a16="http://schemas.microsoft.com/office/drawing/2014/main" id="{EBAD53F6-E4A3-4C5D-9074-497D8D3B8AA2}"/>
              </a:ext>
            </a:extLst>
          </p:cNvPr>
          <p:cNvPicPr>
            <a:picLocks noChangeAspect="1"/>
          </p:cNvPicPr>
          <p:nvPr/>
        </p:nvPicPr>
        <p:blipFill>
          <a:blip r:embed="rId2"/>
          <a:stretch>
            <a:fillRect/>
          </a:stretch>
        </p:blipFill>
        <p:spPr>
          <a:xfrm>
            <a:off x="1104532" y="1521874"/>
            <a:ext cx="7040661" cy="4602854"/>
          </a:xfrm>
          <a:prstGeom prst="rect">
            <a:avLst/>
          </a:prstGeom>
        </p:spPr>
      </p:pic>
    </p:spTree>
    <p:extLst>
      <p:ext uri="{BB962C8B-B14F-4D97-AF65-F5344CB8AC3E}">
        <p14:creationId xmlns:p14="http://schemas.microsoft.com/office/powerpoint/2010/main" val="389436178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A64121-3922-40CB-9E5D-1839989B6C60}"/>
              </a:ext>
            </a:extLst>
          </p:cNvPr>
          <p:cNvSpPr>
            <a:spLocks noGrp="1"/>
          </p:cNvSpPr>
          <p:nvPr>
            <p:ph type="title"/>
          </p:nvPr>
        </p:nvSpPr>
        <p:spPr/>
        <p:txBody>
          <a:bodyPr/>
          <a:lstStyle/>
          <a:p>
            <a:r>
              <a:rPr lang="en-GB" dirty="0"/>
              <a:t>Partial Autocorrelation </a:t>
            </a:r>
          </a:p>
        </p:txBody>
      </p:sp>
      <p:sp>
        <p:nvSpPr>
          <p:cNvPr id="4" name="Date Placeholder 3">
            <a:extLst>
              <a:ext uri="{FF2B5EF4-FFF2-40B4-BE49-F238E27FC236}">
                <a16:creationId xmlns:a16="http://schemas.microsoft.com/office/drawing/2014/main" id="{6F295B65-6222-402B-9D4D-48ECCD376806}"/>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50EBF2C2-52C3-4EDA-89F0-C402D681A008}"/>
              </a:ext>
            </a:extLst>
          </p:cNvPr>
          <p:cNvSpPr>
            <a:spLocks noGrp="1"/>
          </p:cNvSpPr>
          <p:nvPr>
            <p:ph type="sldNum" sz="quarter" idx="12"/>
          </p:nvPr>
        </p:nvSpPr>
        <p:spPr/>
        <p:txBody>
          <a:bodyPr/>
          <a:lstStyle/>
          <a:p>
            <a:fld id="{802E07E8-E437-4A6D-803B-09F24E35FE40}" type="slidenum">
              <a:rPr lang="en-US" smtClean="0"/>
              <a:t>84</a:t>
            </a:fld>
            <a:endParaRPr lang="en-US" dirty="0"/>
          </a:p>
        </p:txBody>
      </p:sp>
      <p:pic>
        <p:nvPicPr>
          <p:cNvPr id="8" name="Picture 7">
            <a:extLst>
              <a:ext uri="{FF2B5EF4-FFF2-40B4-BE49-F238E27FC236}">
                <a16:creationId xmlns:a16="http://schemas.microsoft.com/office/drawing/2014/main" id="{C9756EAD-7315-43BA-BD2F-DCCF2BEAA875}"/>
              </a:ext>
            </a:extLst>
          </p:cNvPr>
          <p:cNvPicPr>
            <a:picLocks noChangeAspect="1"/>
          </p:cNvPicPr>
          <p:nvPr/>
        </p:nvPicPr>
        <p:blipFill>
          <a:blip r:embed="rId2"/>
          <a:stretch>
            <a:fillRect/>
          </a:stretch>
        </p:blipFill>
        <p:spPr>
          <a:xfrm>
            <a:off x="550681" y="1944272"/>
            <a:ext cx="11360821" cy="2969456"/>
          </a:xfrm>
          <a:prstGeom prst="rect">
            <a:avLst/>
          </a:prstGeom>
        </p:spPr>
      </p:pic>
    </p:spTree>
    <p:extLst>
      <p:ext uri="{BB962C8B-B14F-4D97-AF65-F5344CB8AC3E}">
        <p14:creationId xmlns:p14="http://schemas.microsoft.com/office/powerpoint/2010/main" val="317804334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D4FF2-1B1B-4F8F-8915-E39EC648A5B1}"/>
              </a:ext>
            </a:extLst>
          </p:cNvPr>
          <p:cNvSpPr>
            <a:spLocks noGrp="1"/>
          </p:cNvSpPr>
          <p:nvPr>
            <p:ph type="title"/>
          </p:nvPr>
        </p:nvSpPr>
        <p:spPr/>
        <p:txBody>
          <a:bodyPr/>
          <a:lstStyle/>
          <a:p>
            <a:r>
              <a:rPr lang="en-GB" dirty="0"/>
              <a:t>Partial Auto Correlation </a:t>
            </a:r>
          </a:p>
        </p:txBody>
      </p:sp>
      <p:sp>
        <p:nvSpPr>
          <p:cNvPr id="4" name="Date Placeholder 3">
            <a:extLst>
              <a:ext uri="{FF2B5EF4-FFF2-40B4-BE49-F238E27FC236}">
                <a16:creationId xmlns:a16="http://schemas.microsoft.com/office/drawing/2014/main" id="{07E77049-13EE-4B8E-AF09-58599C502999}"/>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4A14DF4B-A4E4-4CBF-A695-348C1E784C5A}"/>
              </a:ext>
            </a:extLst>
          </p:cNvPr>
          <p:cNvSpPr>
            <a:spLocks noGrp="1"/>
          </p:cNvSpPr>
          <p:nvPr>
            <p:ph type="sldNum" sz="quarter" idx="12"/>
          </p:nvPr>
        </p:nvSpPr>
        <p:spPr/>
        <p:txBody>
          <a:bodyPr/>
          <a:lstStyle/>
          <a:p>
            <a:fld id="{802E07E8-E437-4A6D-803B-09F24E35FE40}" type="slidenum">
              <a:rPr lang="en-US" smtClean="0"/>
              <a:t>85</a:t>
            </a:fld>
            <a:endParaRPr lang="en-US" dirty="0"/>
          </a:p>
        </p:txBody>
      </p:sp>
      <p:pic>
        <p:nvPicPr>
          <p:cNvPr id="3" name="Picture 2">
            <a:extLst>
              <a:ext uri="{FF2B5EF4-FFF2-40B4-BE49-F238E27FC236}">
                <a16:creationId xmlns:a16="http://schemas.microsoft.com/office/drawing/2014/main" id="{46F882DE-9C53-4886-9634-0A77181C616F}"/>
              </a:ext>
            </a:extLst>
          </p:cNvPr>
          <p:cNvPicPr>
            <a:picLocks noChangeAspect="1"/>
          </p:cNvPicPr>
          <p:nvPr/>
        </p:nvPicPr>
        <p:blipFill>
          <a:blip r:embed="rId2"/>
          <a:stretch>
            <a:fillRect/>
          </a:stretch>
        </p:blipFill>
        <p:spPr>
          <a:xfrm>
            <a:off x="2391507" y="1452173"/>
            <a:ext cx="6457071" cy="4612194"/>
          </a:xfrm>
          <a:prstGeom prst="rect">
            <a:avLst/>
          </a:prstGeom>
        </p:spPr>
      </p:pic>
      <p:sp>
        <p:nvSpPr>
          <p:cNvPr id="8" name="TextBox 7">
            <a:extLst>
              <a:ext uri="{FF2B5EF4-FFF2-40B4-BE49-F238E27FC236}">
                <a16:creationId xmlns:a16="http://schemas.microsoft.com/office/drawing/2014/main" id="{725B1CF7-C102-495F-AB80-3072260D9304}"/>
              </a:ext>
            </a:extLst>
          </p:cNvPr>
          <p:cNvSpPr txBox="1"/>
          <p:nvPr/>
        </p:nvSpPr>
        <p:spPr>
          <a:xfrm>
            <a:off x="8998226" y="2120348"/>
            <a:ext cx="2067339" cy="923330"/>
          </a:xfrm>
          <a:prstGeom prst="rect">
            <a:avLst/>
          </a:prstGeom>
          <a:noFill/>
        </p:spPr>
        <p:txBody>
          <a:bodyPr wrap="square" rtlCol="0">
            <a:spAutoFit/>
          </a:bodyPr>
          <a:lstStyle/>
          <a:p>
            <a:r>
              <a:rPr lang="en-GB" dirty="0"/>
              <a:t>Lets take p=?</a:t>
            </a:r>
          </a:p>
          <a:p>
            <a:r>
              <a:rPr lang="en-GB" dirty="0"/>
              <a:t>The most significant lags here</a:t>
            </a:r>
          </a:p>
        </p:txBody>
      </p:sp>
    </p:spTree>
    <p:extLst>
      <p:ext uri="{BB962C8B-B14F-4D97-AF65-F5344CB8AC3E}">
        <p14:creationId xmlns:p14="http://schemas.microsoft.com/office/powerpoint/2010/main" val="279121096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DE747-8214-416E-A9DE-A04438BEDC7B}"/>
              </a:ext>
            </a:extLst>
          </p:cNvPr>
          <p:cNvSpPr>
            <a:spLocks noGrp="1"/>
          </p:cNvSpPr>
          <p:nvPr>
            <p:ph type="title"/>
          </p:nvPr>
        </p:nvSpPr>
        <p:spPr/>
        <p:txBody>
          <a:bodyPr/>
          <a:lstStyle/>
          <a:p>
            <a:r>
              <a:rPr lang="en-GB" dirty="0"/>
              <a:t>Fitting ARIMA Model on Temperatures Data </a:t>
            </a:r>
          </a:p>
        </p:txBody>
      </p:sp>
      <p:sp>
        <p:nvSpPr>
          <p:cNvPr id="4" name="Date Placeholder 3">
            <a:extLst>
              <a:ext uri="{FF2B5EF4-FFF2-40B4-BE49-F238E27FC236}">
                <a16:creationId xmlns:a16="http://schemas.microsoft.com/office/drawing/2014/main" id="{5D56C0D8-A9E6-4BE4-8216-B5D12E6C6D52}"/>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5EBED460-A74C-49EC-9C54-28706DF53563}"/>
              </a:ext>
            </a:extLst>
          </p:cNvPr>
          <p:cNvSpPr>
            <a:spLocks noGrp="1"/>
          </p:cNvSpPr>
          <p:nvPr>
            <p:ph type="sldNum" sz="quarter" idx="12"/>
          </p:nvPr>
        </p:nvSpPr>
        <p:spPr/>
        <p:txBody>
          <a:bodyPr/>
          <a:lstStyle/>
          <a:p>
            <a:fld id="{802E07E8-E437-4A6D-803B-09F24E35FE40}" type="slidenum">
              <a:rPr lang="en-US" smtClean="0"/>
              <a:t>86</a:t>
            </a:fld>
            <a:endParaRPr lang="en-US" dirty="0"/>
          </a:p>
        </p:txBody>
      </p:sp>
      <p:pic>
        <p:nvPicPr>
          <p:cNvPr id="3" name="Picture 2">
            <a:extLst>
              <a:ext uri="{FF2B5EF4-FFF2-40B4-BE49-F238E27FC236}">
                <a16:creationId xmlns:a16="http://schemas.microsoft.com/office/drawing/2014/main" id="{48036BA6-551E-4A57-A65E-20F1263E1691}"/>
              </a:ext>
            </a:extLst>
          </p:cNvPr>
          <p:cNvPicPr>
            <a:picLocks noChangeAspect="1"/>
          </p:cNvPicPr>
          <p:nvPr/>
        </p:nvPicPr>
        <p:blipFill>
          <a:blip r:embed="rId2"/>
          <a:stretch>
            <a:fillRect/>
          </a:stretch>
        </p:blipFill>
        <p:spPr>
          <a:xfrm>
            <a:off x="1094155" y="1803230"/>
            <a:ext cx="6868159" cy="3947218"/>
          </a:xfrm>
          <a:prstGeom prst="rect">
            <a:avLst/>
          </a:prstGeom>
        </p:spPr>
      </p:pic>
    </p:spTree>
    <p:extLst>
      <p:ext uri="{BB962C8B-B14F-4D97-AF65-F5344CB8AC3E}">
        <p14:creationId xmlns:p14="http://schemas.microsoft.com/office/powerpoint/2010/main" val="278856873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326B2-63ED-4089-B953-37120E5809C1}"/>
              </a:ext>
            </a:extLst>
          </p:cNvPr>
          <p:cNvSpPr>
            <a:spLocks noGrp="1"/>
          </p:cNvSpPr>
          <p:nvPr>
            <p:ph type="title"/>
          </p:nvPr>
        </p:nvSpPr>
        <p:spPr>
          <a:xfrm>
            <a:off x="838200" y="365125"/>
            <a:ext cx="10515600" cy="1325563"/>
          </a:xfrm>
        </p:spPr>
        <p:txBody>
          <a:bodyPr vert="horz" lIns="91440" tIns="45720" rIns="91440" bIns="45720" rtlCol="0" anchor="ctr">
            <a:normAutofit/>
          </a:bodyPr>
          <a:lstStyle/>
          <a:p>
            <a:r>
              <a:rPr lang="en-US" kern="1200">
                <a:solidFill>
                  <a:schemeClr val="tx1"/>
                </a:solidFill>
                <a:latin typeface="+mj-lt"/>
                <a:ea typeface="+mj-ea"/>
                <a:cs typeface="+mj-cs"/>
                <a:hlinkClick r:id="rId2"/>
              </a:rPr>
              <a:t>ARIMA Model Results </a:t>
            </a:r>
            <a:endParaRPr lang="en-US" kern="1200">
              <a:solidFill>
                <a:schemeClr val="tx1"/>
              </a:solidFill>
              <a:latin typeface="+mj-lt"/>
              <a:ea typeface="+mj-ea"/>
              <a:cs typeface="+mj-cs"/>
            </a:endParaRPr>
          </a:p>
        </p:txBody>
      </p:sp>
      <p:pic>
        <p:nvPicPr>
          <p:cNvPr id="3" name="Picture 2" descr="A screenshot of a social media post&#10;&#10;Description automatically generated">
            <a:extLst>
              <a:ext uri="{FF2B5EF4-FFF2-40B4-BE49-F238E27FC236}">
                <a16:creationId xmlns:a16="http://schemas.microsoft.com/office/drawing/2014/main" id="{91407492-3F43-44C7-89F2-57FCE3BA396F}"/>
              </a:ext>
            </a:extLst>
          </p:cNvPr>
          <p:cNvPicPr>
            <a:picLocks noChangeAspect="1"/>
          </p:cNvPicPr>
          <p:nvPr/>
        </p:nvPicPr>
        <p:blipFill>
          <a:blip r:embed="rId3"/>
          <a:stretch>
            <a:fillRect/>
          </a:stretch>
        </p:blipFill>
        <p:spPr>
          <a:xfrm>
            <a:off x="1214704" y="1548645"/>
            <a:ext cx="8971831" cy="4351338"/>
          </a:xfrm>
          <a:prstGeom prst="rect">
            <a:avLst/>
          </a:prstGeom>
        </p:spPr>
      </p:pic>
      <p:sp>
        <p:nvSpPr>
          <p:cNvPr id="4" name="Date Placeholder 3">
            <a:extLst>
              <a:ext uri="{FF2B5EF4-FFF2-40B4-BE49-F238E27FC236}">
                <a16:creationId xmlns:a16="http://schemas.microsoft.com/office/drawing/2014/main" id="{4E022203-890B-49C3-9D51-D980F58F681D}"/>
              </a:ext>
            </a:extLst>
          </p:cNvPr>
          <p:cNvSpPr>
            <a:spLocks noGrp="1"/>
          </p:cNvSpPr>
          <p:nvPr>
            <p:ph type="dt" sz="half" idx="10"/>
          </p:nvPr>
        </p:nvSpPr>
        <p:spPr>
          <a:xfrm>
            <a:off x="838200" y="6356350"/>
            <a:ext cx="2743200" cy="365125"/>
          </a:xfrm>
        </p:spPr>
        <p:txBody>
          <a:bodyPr vert="horz" lIns="91440" tIns="45720" rIns="91440" bIns="45720" rtlCol="0" anchor="ctr">
            <a:normAutofit/>
          </a:bodyPr>
          <a:lstStyle/>
          <a:p>
            <a:pPr>
              <a:spcAft>
                <a:spcPts val="600"/>
              </a:spcAft>
            </a:pPr>
            <a:fld id="{D2948097-27B5-4582-A309-6310D2B2FB06}" type="datetime1">
              <a:rPr lang="en-US" smtClean="0"/>
              <a:pPr>
                <a:spcAft>
                  <a:spcPts val="600"/>
                </a:spcAft>
              </a:pPr>
              <a:t>4/18/2021</a:t>
            </a:fld>
            <a:endParaRPr lang="en-US"/>
          </a:p>
        </p:txBody>
      </p:sp>
      <p:sp>
        <p:nvSpPr>
          <p:cNvPr id="5" name="Slide Number Placeholder 4">
            <a:extLst>
              <a:ext uri="{FF2B5EF4-FFF2-40B4-BE49-F238E27FC236}">
                <a16:creationId xmlns:a16="http://schemas.microsoft.com/office/drawing/2014/main" id="{BCBD2093-761D-4546-AA7A-2709C336D676}"/>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802E07E8-E437-4A6D-803B-09F24E35FE40}" type="slidenum">
              <a:rPr lang="en-US" smtClean="0"/>
              <a:pPr>
                <a:spcAft>
                  <a:spcPts val="600"/>
                </a:spcAft>
              </a:pPr>
              <a:t>87</a:t>
            </a:fld>
            <a:endParaRPr lang="en-US"/>
          </a:p>
        </p:txBody>
      </p:sp>
    </p:spTree>
    <p:extLst>
      <p:ext uri="{BB962C8B-B14F-4D97-AF65-F5344CB8AC3E}">
        <p14:creationId xmlns:p14="http://schemas.microsoft.com/office/powerpoint/2010/main" val="189098261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27ED8-4FFB-47E1-A310-38206C514A02}"/>
              </a:ext>
            </a:extLst>
          </p:cNvPr>
          <p:cNvSpPr>
            <a:spLocks noGrp="1"/>
          </p:cNvSpPr>
          <p:nvPr>
            <p:ph type="title"/>
          </p:nvPr>
        </p:nvSpPr>
        <p:spPr/>
        <p:txBody>
          <a:bodyPr/>
          <a:lstStyle/>
          <a:p>
            <a:r>
              <a:rPr lang="en-GB" dirty="0"/>
              <a:t>AIC &amp; BIC </a:t>
            </a:r>
          </a:p>
        </p:txBody>
      </p:sp>
      <p:sp>
        <p:nvSpPr>
          <p:cNvPr id="3" name="Content Placeholder 2">
            <a:extLst>
              <a:ext uri="{FF2B5EF4-FFF2-40B4-BE49-F238E27FC236}">
                <a16:creationId xmlns:a16="http://schemas.microsoft.com/office/drawing/2014/main" id="{636FD330-6B25-4DEE-B0E4-59087FB2781E}"/>
              </a:ext>
            </a:extLst>
          </p:cNvPr>
          <p:cNvSpPr>
            <a:spLocks noGrp="1"/>
          </p:cNvSpPr>
          <p:nvPr>
            <p:ph idx="1"/>
          </p:nvPr>
        </p:nvSpPr>
        <p:spPr>
          <a:xfrm>
            <a:off x="838200" y="1587086"/>
            <a:ext cx="10515600" cy="4351338"/>
          </a:xfrm>
        </p:spPr>
        <p:txBody>
          <a:bodyPr>
            <a:normAutofit lnSpcReduction="10000"/>
          </a:bodyPr>
          <a:lstStyle/>
          <a:p>
            <a:r>
              <a:rPr lang="en-GB" dirty="0"/>
              <a:t>AIC</a:t>
            </a:r>
          </a:p>
          <a:p>
            <a:pPr lvl="1"/>
            <a:r>
              <a:rPr lang="en-GB" dirty="0"/>
              <a:t>Akaike Information Criteria </a:t>
            </a:r>
          </a:p>
          <a:p>
            <a:pPr lvl="1"/>
            <a:r>
              <a:rPr lang="en-GB" dirty="0"/>
              <a:t>Show goodness of fit and simplicity of the model </a:t>
            </a:r>
          </a:p>
          <a:p>
            <a:pPr lvl="1"/>
            <a:r>
              <a:rPr lang="en-GB" dirty="0"/>
              <a:t>A model with low AIC score is better</a:t>
            </a:r>
          </a:p>
          <a:p>
            <a:r>
              <a:rPr lang="en-GB" dirty="0"/>
              <a:t>BIC</a:t>
            </a:r>
          </a:p>
          <a:p>
            <a:pPr lvl="1"/>
            <a:r>
              <a:rPr lang="en-GB" dirty="0"/>
              <a:t>Bayesian Information Criteria </a:t>
            </a:r>
          </a:p>
          <a:p>
            <a:pPr lvl="1"/>
            <a:r>
              <a:rPr lang="en-GB" dirty="0"/>
              <a:t>It also shows goodness of fit and simplicity of the model </a:t>
            </a:r>
          </a:p>
          <a:p>
            <a:pPr lvl="1"/>
            <a:r>
              <a:rPr lang="en-GB" dirty="0"/>
              <a:t>A model with Low BIC is better</a:t>
            </a:r>
          </a:p>
          <a:p>
            <a:r>
              <a:rPr lang="en-GB" dirty="0"/>
              <a:t>Both use a penalty term for adding parameters to avoid overfitting.</a:t>
            </a:r>
          </a:p>
          <a:p>
            <a:r>
              <a:rPr lang="en-GB" dirty="0"/>
              <a:t>BIC adds more penalty as compared to AIC</a:t>
            </a:r>
          </a:p>
        </p:txBody>
      </p:sp>
      <p:sp>
        <p:nvSpPr>
          <p:cNvPr id="4" name="Date Placeholder 3">
            <a:extLst>
              <a:ext uri="{FF2B5EF4-FFF2-40B4-BE49-F238E27FC236}">
                <a16:creationId xmlns:a16="http://schemas.microsoft.com/office/drawing/2014/main" id="{F6031157-6059-48D1-920A-AB03C84A9C3E}"/>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47C68BD6-2841-43B5-8BDC-9E83673623A3}"/>
              </a:ext>
            </a:extLst>
          </p:cNvPr>
          <p:cNvSpPr>
            <a:spLocks noGrp="1"/>
          </p:cNvSpPr>
          <p:nvPr>
            <p:ph type="sldNum" sz="quarter" idx="12"/>
          </p:nvPr>
        </p:nvSpPr>
        <p:spPr/>
        <p:txBody>
          <a:bodyPr/>
          <a:lstStyle/>
          <a:p>
            <a:fld id="{802E07E8-E437-4A6D-803B-09F24E35FE40}" type="slidenum">
              <a:rPr lang="en-US" smtClean="0"/>
              <a:t>88</a:t>
            </a:fld>
            <a:endParaRPr lang="en-US" dirty="0"/>
          </a:p>
        </p:txBody>
      </p:sp>
    </p:spTree>
    <p:extLst>
      <p:ext uri="{BB962C8B-B14F-4D97-AF65-F5344CB8AC3E}">
        <p14:creationId xmlns:p14="http://schemas.microsoft.com/office/powerpoint/2010/main" val="273333735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6DA48-7D71-460B-A95A-B348B00B582A}"/>
              </a:ext>
            </a:extLst>
          </p:cNvPr>
          <p:cNvSpPr>
            <a:spLocks noGrp="1"/>
          </p:cNvSpPr>
          <p:nvPr>
            <p:ph type="title"/>
          </p:nvPr>
        </p:nvSpPr>
        <p:spPr/>
        <p:txBody>
          <a:bodyPr/>
          <a:lstStyle/>
          <a:p>
            <a:r>
              <a:rPr lang="en-GB" dirty="0"/>
              <a:t>MLE &amp; Log Likelihood </a:t>
            </a:r>
          </a:p>
        </p:txBody>
      </p:sp>
      <p:sp>
        <p:nvSpPr>
          <p:cNvPr id="3" name="Content Placeholder 2">
            <a:extLst>
              <a:ext uri="{FF2B5EF4-FFF2-40B4-BE49-F238E27FC236}">
                <a16:creationId xmlns:a16="http://schemas.microsoft.com/office/drawing/2014/main" id="{902A12CA-0E7A-40E0-9BD4-1ED58FE7A40E}"/>
              </a:ext>
            </a:extLst>
          </p:cNvPr>
          <p:cNvSpPr>
            <a:spLocks noGrp="1"/>
          </p:cNvSpPr>
          <p:nvPr>
            <p:ph idx="1"/>
          </p:nvPr>
        </p:nvSpPr>
        <p:spPr/>
        <p:txBody>
          <a:bodyPr/>
          <a:lstStyle/>
          <a:p>
            <a:r>
              <a:rPr lang="en-GB" dirty="0"/>
              <a:t>MLE</a:t>
            </a:r>
          </a:p>
          <a:p>
            <a:pPr lvl="1"/>
            <a:r>
              <a:rPr lang="en-GB" dirty="0"/>
              <a:t>Maximum Likelihood Estimation </a:t>
            </a:r>
          </a:p>
          <a:p>
            <a:pPr lvl="1"/>
            <a:r>
              <a:rPr lang="en-GB" dirty="0"/>
              <a:t>A  technique for estimating the parameters of a data distribution </a:t>
            </a:r>
          </a:p>
          <a:p>
            <a:pPr lvl="1"/>
            <a:r>
              <a:rPr lang="en-GB" dirty="0"/>
              <a:t>CSS – Condition Sum of Squares </a:t>
            </a:r>
          </a:p>
          <a:p>
            <a:r>
              <a:rPr lang="en-GB" dirty="0"/>
              <a:t>Log Likelihood</a:t>
            </a:r>
          </a:p>
          <a:p>
            <a:pPr lvl="1"/>
            <a:r>
              <a:rPr lang="en-GB" dirty="0"/>
              <a:t>A higher log likelihood score is better.</a:t>
            </a:r>
          </a:p>
        </p:txBody>
      </p:sp>
      <p:sp>
        <p:nvSpPr>
          <p:cNvPr id="4" name="Date Placeholder 3">
            <a:extLst>
              <a:ext uri="{FF2B5EF4-FFF2-40B4-BE49-F238E27FC236}">
                <a16:creationId xmlns:a16="http://schemas.microsoft.com/office/drawing/2014/main" id="{BCB12636-720A-4D56-826A-3B2F1FF0E85E}"/>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27CD4D87-CE85-4785-A6BB-69A513AA4798}"/>
              </a:ext>
            </a:extLst>
          </p:cNvPr>
          <p:cNvSpPr>
            <a:spLocks noGrp="1"/>
          </p:cNvSpPr>
          <p:nvPr>
            <p:ph type="sldNum" sz="quarter" idx="12"/>
          </p:nvPr>
        </p:nvSpPr>
        <p:spPr/>
        <p:txBody>
          <a:bodyPr/>
          <a:lstStyle/>
          <a:p>
            <a:fld id="{802E07E8-E437-4A6D-803B-09F24E35FE40}" type="slidenum">
              <a:rPr lang="en-US" smtClean="0"/>
              <a:t>89</a:t>
            </a:fld>
            <a:endParaRPr lang="en-US" dirty="0"/>
          </a:p>
        </p:txBody>
      </p:sp>
    </p:spTree>
    <p:extLst>
      <p:ext uri="{BB962C8B-B14F-4D97-AF65-F5344CB8AC3E}">
        <p14:creationId xmlns:p14="http://schemas.microsoft.com/office/powerpoint/2010/main" val="1044169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BFADF-EF0C-42A2-A03A-8071067CFBBC}"/>
              </a:ext>
            </a:extLst>
          </p:cNvPr>
          <p:cNvSpPr>
            <a:spLocks noGrp="1"/>
          </p:cNvSpPr>
          <p:nvPr>
            <p:ph type="title"/>
          </p:nvPr>
        </p:nvSpPr>
        <p:spPr/>
        <p:txBody>
          <a:bodyPr/>
          <a:lstStyle/>
          <a:p>
            <a:r>
              <a:rPr lang="en-GB" dirty="0"/>
              <a:t>Autoregression </a:t>
            </a:r>
          </a:p>
        </p:txBody>
      </p:sp>
      <p:sp>
        <p:nvSpPr>
          <p:cNvPr id="3" name="Content Placeholder 2">
            <a:extLst>
              <a:ext uri="{FF2B5EF4-FFF2-40B4-BE49-F238E27FC236}">
                <a16:creationId xmlns:a16="http://schemas.microsoft.com/office/drawing/2014/main" id="{2043F63E-492B-47E0-944C-B9593EEF2735}"/>
              </a:ext>
            </a:extLst>
          </p:cNvPr>
          <p:cNvSpPr>
            <a:spLocks noGrp="1"/>
          </p:cNvSpPr>
          <p:nvPr>
            <p:ph idx="1"/>
          </p:nvPr>
        </p:nvSpPr>
        <p:spPr>
          <a:xfrm>
            <a:off x="838200" y="1690688"/>
            <a:ext cx="10515600" cy="4665662"/>
          </a:xfrm>
        </p:spPr>
        <p:txBody>
          <a:bodyPr>
            <a:normAutofit/>
          </a:bodyPr>
          <a:lstStyle/>
          <a:p>
            <a:r>
              <a:rPr lang="en-US" dirty="0"/>
              <a:t>A regression model, such as linear regression, models an output value based on a linear combination of input values. For example:</a:t>
            </a:r>
          </a:p>
          <a:p>
            <a:endParaRPr lang="en-US" dirty="0"/>
          </a:p>
          <a:p>
            <a:r>
              <a:rPr lang="en-US" dirty="0"/>
              <a:t>This technique can be used on time series where input variables are taken as observations at previous time steps, called lag variables.</a:t>
            </a:r>
          </a:p>
          <a:p>
            <a:r>
              <a:rPr lang="en-US" dirty="0"/>
              <a:t> For example, we can predict the value for the next time step (t+1) given the observations at the current (t and previous t-1).</a:t>
            </a:r>
          </a:p>
          <a:p>
            <a:r>
              <a:rPr lang="en-US" dirty="0"/>
              <a:t> As a regression model, this would look as follows:</a:t>
            </a:r>
            <a:endParaRPr lang="en-GB" dirty="0"/>
          </a:p>
        </p:txBody>
      </p:sp>
      <p:sp>
        <p:nvSpPr>
          <p:cNvPr id="4" name="Date Placeholder 3">
            <a:extLst>
              <a:ext uri="{FF2B5EF4-FFF2-40B4-BE49-F238E27FC236}">
                <a16:creationId xmlns:a16="http://schemas.microsoft.com/office/drawing/2014/main" id="{20DE2F72-4D0C-4441-B75A-A77AFC7082DD}"/>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A0BA7521-5047-49E8-A346-9E4AA141C96B}"/>
              </a:ext>
            </a:extLst>
          </p:cNvPr>
          <p:cNvSpPr>
            <a:spLocks noGrp="1"/>
          </p:cNvSpPr>
          <p:nvPr>
            <p:ph type="sldNum" sz="quarter" idx="12"/>
          </p:nvPr>
        </p:nvSpPr>
        <p:spPr/>
        <p:txBody>
          <a:bodyPr/>
          <a:lstStyle/>
          <a:p>
            <a:fld id="{802E07E8-E437-4A6D-803B-09F24E35FE40}" type="slidenum">
              <a:rPr lang="en-US" smtClean="0"/>
              <a:t>9</a:t>
            </a:fld>
            <a:endParaRPr lang="en-US" dirty="0"/>
          </a:p>
        </p:txBody>
      </p:sp>
      <p:pic>
        <p:nvPicPr>
          <p:cNvPr id="6" name="Picture 5">
            <a:extLst>
              <a:ext uri="{FF2B5EF4-FFF2-40B4-BE49-F238E27FC236}">
                <a16:creationId xmlns:a16="http://schemas.microsoft.com/office/drawing/2014/main" id="{4C547756-9393-430B-B512-7CD677FFC291}"/>
              </a:ext>
            </a:extLst>
          </p:cNvPr>
          <p:cNvPicPr>
            <a:picLocks noChangeAspect="1"/>
          </p:cNvPicPr>
          <p:nvPr/>
        </p:nvPicPr>
        <p:blipFill>
          <a:blip r:embed="rId2"/>
          <a:stretch>
            <a:fillRect/>
          </a:stretch>
        </p:blipFill>
        <p:spPr>
          <a:xfrm>
            <a:off x="3879099" y="2434314"/>
            <a:ext cx="3412474" cy="601317"/>
          </a:xfrm>
          <a:prstGeom prst="rect">
            <a:avLst/>
          </a:prstGeom>
        </p:spPr>
      </p:pic>
      <p:pic>
        <p:nvPicPr>
          <p:cNvPr id="7" name="Picture 6">
            <a:extLst>
              <a:ext uri="{FF2B5EF4-FFF2-40B4-BE49-F238E27FC236}">
                <a16:creationId xmlns:a16="http://schemas.microsoft.com/office/drawing/2014/main" id="{FD0B5E88-752A-4C0C-9C43-5BD857624800}"/>
              </a:ext>
            </a:extLst>
          </p:cNvPr>
          <p:cNvPicPr>
            <a:picLocks noChangeAspect="1"/>
          </p:cNvPicPr>
          <p:nvPr/>
        </p:nvPicPr>
        <p:blipFill>
          <a:blip r:embed="rId3"/>
          <a:stretch>
            <a:fillRect/>
          </a:stretch>
        </p:blipFill>
        <p:spPr>
          <a:xfrm>
            <a:off x="3339968" y="5507941"/>
            <a:ext cx="5512063" cy="601316"/>
          </a:xfrm>
          <a:prstGeom prst="rect">
            <a:avLst/>
          </a:prstGeom>
        </p:spPr>
      </p:pic>
    </p:spTree>
    <p:extLst>
      <p:ext uri="{BB962C8B-B14F-4D97-AF65-F5344CB8AC3E}">
        <p14:creationId xmlns:p14="http://schemas.microsoft.com/office/powerpoint/2010/main" val="13488000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A82DE-386B-4947-B3B2-FCD640E58329}"/>
              </a:ext>
            </a:extLst>
          </p:cNvPr>
          <p:cNvSpPr>
            <a:spLocks noGrp="1"/>
          </p:cNvSpPr>
          <p:nvPr>
            <p:ph type="title"/>
          </p:nvPr>
        </p:nvSpPr>
        <p:spPr/>
        <p:txBody>
          <a:bodyPr/>
          <a:lstStyle/>
          <a:p>
            <a:r>
              <a:rPr lang="en-GB" dirty="0"/>
              <a:t>Residuals Plot</a:t>
            </a:r>
          </a:p>
        </p:txBody>
      </p:sp>
      <p:sp>
        <p:nvSpPr>
          <p:cNvPr id="4" name="Date Placeholder 3">
            <a:extLst>
              <a:ext uri="{FF2B5EF4-FFF2-40B4-BE49-F238E27FC236}">
                <a16:creationId xmlns:a16="http://schemas.microsoft.com/office/drawing/2014/main" id="{98D18BA9-8689-4462-8FF1-D2F95BB6F30B}"/>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CB63FB2A-0A9E-41D2-BD23-D91276F3B86D}"/>
              </a:ext>
            </a:extLst>
          </p:cNvPr>
          <p:cNvSpPr>
            <a:spLocks noGrp="1"/>
          </p:cNvSpPr>
          <p:nvPr>
            <p:ph type="sldNum" sz="quarter" idx="12"/>
          </p:nvPr>
        </p:nvSpPr>
        <p:spPr/>
        <p:txBody>
          <a:bodyPr/>
          <a:lstStyle/>
          <a:p>
            <a:fld id="{802E07E8-E437-4A6D-803B-09F24E35FE40}" type="slidenum">
              <a:rPr lang="en-US" smtClean="0"/>
              <a:t>90</a:t>
            </a:fld>
            <a:endParaRPr lang="en-US" dirty="0"/>
          </a:p>
        </p:txBody>
      </p:sp>
      <p:pic>
        <p:nvPicPr>
          <p:cNvPr id="6" name="Picture 5">
            <a:extLst>
              <a:ext uri="{FF2B5EF4-FFF2-40B4-BE49-F238E27FC236}">
                <a16:creationId xmlns:a16="http://schemas.microsoft.com/office/drawing/2014/main" id="{ED87EC8C-4AC0-4FFA-B804-42F00DEDE54C}"/>
              </a:ext>
            </a:extLst>
          </p:cNvPr>
          <p:cNvPicPr>
            <a:picLocks noChangeAspect="1"/>
          </p:cNvPicPr>
          <p:nvPr/>
        </p:nvPicPr>
        <p:blipFill>
          <a:blip r:embed="rId2"/>
          <a:stretch>
            <a:fillRect/>
          </a:stretch>
        </p:blipFill>
        <p:spPr>
          <a:xfrm>
            <a:off x="1842868" y="1293080"/>
            <a:ext cx="7763608" cy="4852255"/>
          </a:xfrm>
          <a:prstGeom prst="rect">
            <a:avLst/>
          </a:prstGeom>
        </p:spPr>
      </p:pic>
    </p:spTree>
    <p:extLst>
      <p:ext uri="{BB962C8B-B14F-4D97-AF65-F5344CB8AC3E}">
        <p14:creationId xmlns:p14="http://schemas.microsoft.com/office/powerpoint/2010/main" val="218718078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D61DC0-5175-4B10-BA2F-73A32BA32E4F}"/>
              </a:ext>
            </a:extLst>
          </p:cNvPr>
          <p:cNvSpPr>
            <a:spLocks noGrp="1"/>
          </p:cNvSpPr>
          <p:nvPr>
            <p:ph type="title"/>
          </p:nvPr>
        </p:nvSpPr>
        <p:spPr/>
        <p:txBody>
          <a:bodyPr/>
          <a:lstStyle/>
          <a:p>
            <a:r>
              <a:rPr lang="en-GB" dirty="0"/>
              <a:t>Density Plot of Residuals </a:t>
            </a:r>
          </a:p>
        </p:txBody>
      </p:sp>
      <p:sp>
        <p:nvSpPr>
          <p:cNvPr id="4" name="Date Placeholder 3">
            <a:extLst>
              <a:ext uri="{FF2B5EF4-FFF2-40B4-BE49-F238E27FC236}">
                <a16:creationId xmlns:a16="http://schemas.microsoft.com/office/drawing/2014/main" id="{2E97F080-63FD-430C-B876-6289A0261067}"/>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EC291A19-029F-41BC-9A86-0D986698C577}"/>
              </a:ext>
            </a:extLst>
          </p:cNvPr>
          <p:cNvSpPr>
            <a:spLocks noGrp="1"/>
          </p:cNvSpPr>
          <p:nvPr>
            <p:ph type="sldNum" sz="quarter" idx="12"/>
          </p:nvPr>
        </p:nvSpPr>
        <p:spPr/>
        <p:txBody>
          <a:bodyPr/>
          <a:lstStyle/>
          <a:p>
            <a:fld id="{802E07E8-E437-4A6D-803B-09F24E35FE40}" type="slidenum">
              <a:rPr lang="en-US" smtClean="0"/>
              <a:t>91</a:t>
            </a:fld>
            <a:endParaRPr lang="en-US" dirty="0"/>
          </a:p>
        </p:txBody>
      </p:sp>
      <p:pic>
        <p:nvPicPr>
          <p:cNvPr id="6" name="Picture 5">
            <a:extLst>
              <a:ext uri="{FF2B5EF4-FFF2-40B4-BE49-F238E27FC236}">
                <a16:creationId xmlns:a16="http://schemas.microsoft.com/office/drawing/2014/main" id="{273DDF9B-0A0D-4C1B-878B-CB275D273418}"/>
              </a:ext>
            </a:extLst>
          </p:cNvPr>
          <p:cNvPicPr>
            <a:picLocks noChangeAspect="1"/>
          </p:cNvPicPr>
          <p:nvPr/>
        </p:nvPicPr>
        <p:blipFill>
          <a:blip r:embed="rId2"/>
          <a:stretch>
            <a:fillRect/>
          </a:stretch>
        </p:blipFill>
        <p:spPr>
          <a:xfrm>
            <a:off x="480545" y="1690688"/>
            <a:ext cx="7751298" cy="4759262"/>
          </a:xfrm>
          <a:prstGeom prst="rect">
            <a:avLst/>
          </a:prstGeom>
        </p:spPr>
      </p:pic>
      <p:pic>
        <p:nvPicPr>
          <p:cNvPr id="7" name="Picture 6">
            <a:extLst>
              <a:ext uri="{FF2B5EF4-FFF2-40B4-BE49-F238E27FC236}">
                <a16:creationId xmlns:a16="http://schemas.microsoft.com/office/drawing/2014/main" id="{EE1A112E-E43C-4EF9-AFDF-B41E83BC2E6F}"/>
              </a:ext>
            </a:extLst>
          </p:cNvPr>
          <p:cNvPicPr>
            <a:picLocks noChangeAspect="1"/>
          </p:cNvPicPr>
          <p:nvPr/>
        </p:nvPicPr>
        <p:blipFill>
          <a:blip r:embed="rId3"/>
          <a:stretch>
            <a:fillRect/>
          </a:stretch>
        </p:blipFill>
        <p:spPr>
          <a:xfrm>
            <a:off x="8287043" y="2409767"/>
            <a:ext cx="3212429" cy="2556127"/>
          </a:xfrm>
          <a:prstGeom prst="rect">
            <a:avLst/>
          </a:prstGeom>
        </p:spPr>
      </p:pic>
    </p:spTree>
    <p:extLst>
      <p:ext uri="{BB962C8B-B14F-4D97-AF65-F5344CB8AC3E}">
        <p14:creationId xmlns:p14="http://schemas.microsoft.com/office/powerpoint/2010/main" val="227898673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A52E3-551C-4A55-B948-125662718030}"/>
              </a:ext>
            </a:extLst>
          </p:cNvPr>
          <p:cNvSpPr>
            <a:spLocks noGrp="1"/>
          </p:cNvSpPr>
          <p:nvPr>
            <p:ph type="title"/>
          </p:nvPr>
        </p:nvSpPr>
        <p:spPr>
          <a:xfrm>
            <a:off x="838200" y="462646"/>
            <a:ext cx="10515600" cy="535207"/>
          </a:xfrm>
        </p:spPr>
        <p:txBody>
          <a:bodyPr>
            <a:normAutofit fontScale="90000"/>
          </a:bodyPr>
          <a:lstStyle/>
          <a:p>
            <a:r>
              <a:rPr lang="en-GB" dirty="0"/>
              <a:t>Rolling Forecast using ARIMA  </a:t>
            </a:r>
          </a:p>
        </p:txBody>
      </p:sp>
      <p:sp>
        <p:nvSpPr>
          <p:cNvPr id="4" name="Date Placeholder 3">
            <a:extLst>
              <a:ext uri="{FF2B5EF4-FFF2-40B4-BE49-F238E27FC236}">
                <a16:creationId xmlns:a16="http://schemas.microsoft.com/office/drawing/2014/main" id="{F2CEA80D-45F6-4522-A745-30E456612E14}"/>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BBCBD622-8257-4606-9488-1E44420E092A}"/>
              </a:ext>
            </a:extLst>
          </p:cNvPr>
          <p:cNvSpPr>
            <a:spLocks noGrp="1"/>
          </p:cNvSpPr>
          <p:nvPr>
            <p:ph type="sldNum" sz="quarter" idx="12"/>
          </p:nvPr>
        </p:nvSpPr>
        <p:spPr/>
        <p:txBody>
          <a:bodyPr/>
          <a:lstStyle/>
          <a:p>
            <a:fld id="{802E07E8-E437-4A6D-803B-09F24E35FE40}" type="slidenum">
              <a:rPr lang="en-US" smtClean="0"/>
              <a:t>92</a:t>
            </a:fld>
            <a:endParaRPr lang="en-US" dirty="0"/>
          </a:p>
        </p:txBody>
      </p:sp>
      <p:pic>
        <p:nvPicPr>
          <p:cNvPr id="3" name="Picture 2">
            <a:extLst>
              <a:ext uri="{FF2B5EF4-FFF2-40B4-BE49-F238E27FC236}">
                <a16:creationId xmlns:a16="http://schemas.microsoft.com/office/drawing/2014/main" id="{4BAA419F-CDB3-4EB2-8D89-9ABBEA8E2C95}"/>
              </a:ext>
            </a:extLst>
          </p:cNvPr>
          <p:cNvPicPr>
            <a:picLocks noChangeAspect="1"/>
          </p:cNvPicPr>
          <p:nvPr/>
        </p:nvPicPr>
        <p:blipFill>
          <a:blip r:embed="rId2"/>
          <a:stretch>
            <a:fillRect/>
          </a:stretch>
        </p:blipFill>
        <p:spPr>
          <a:xfrm>
            <a:off x="1033715" y="1111358"/>
            <a:ext cx="10811282" cy="4934538"/>
          </a:xfrm>
          <a:prstGeom prst="rect">
            <a:avLst/>
          </a:prstGeom>
        </p:spPr>
      </p:pic>
    </p:spTree>
    <p:extLst>
      <p:ext uri="{BB962C8B-B14F-4D97-AF65-F5344CB8AC3E}">
        <p14:creationId xmlns:p14="http://schemas.microsoft.com/office/powerpoint/2010/main" val="94748340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4490E0-8E5A-473D-BF36-2498362DF298}"/>
              </a:ext>
            </a:extLst>
          </p:cNvPr>
          <p:cNvSpPr>
            <a:spLocks noGrp="1"/>
          </p:cNvSpPr>
          <p:nvPr>
            <p:ph type="title"/>
          </p:nvPr>
        </p:nvSpPr>
        <p:spPr/>
        <p:txBody>
          <a:bodyPr/>
          <a:lstStyle/>
          <a:p>
            <a:r>
              <a:rPr lang="en-GB" dirty="0"/>
              <a:t>Fitted ARIMA Model </a:t>
            </a:r>
          </a:p>
        </p:txBody>
      </p:sp>
      <p:sp>
        <p:nvSpPr>
          <p:cNvPr id="4" name="Date Placeholder 3">
            <a:extLst>
              <a:ext uri="{FF2B5EF4-FFF2-40B4-BE49-F238E27FC236}">
                <a16:creationId xmlns:a16="http://schemas.microsoft.com/office/drawing/2014/main" id="{8E61D8B9-C0B1-4096-8504-E7C0EA04FD79}"/>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FBC0A588-656C-49C5-951B-30471C849381}"/>
              </a:ext>
            </a:extLst>
          </p:cNvPr>
          <p:cNvSpPr>
            <a:spLocks noGrp="1"/>
          </p:cNvSpPr>
          <p:nvPr>
            <p:ph type="sldNum" sz="quarter" idx="12"/>
          </p:nvPr>
        </p:nvSpPr>
        <p:spPr/>
        <p:txBody>
          <a:bodyPr/>
          <a:lstStyle/>
          <a:p>
            <a:fld id="{802E07E8-E437-4A6D-803B-09F24E35FE40}" type="slidenum">
              <a:rPr lang="en-US" smtClean="0"/>
              <a:t>93</a:t>
            </a:fld>
            <a:endParaRPr lang="en-US" dirty="0"/>
          </a:p>
        </p:txBody>
      </p:sp>
      <p:pic>
        <p:nvPicPr>
          <p:cNvPr id="6" name="Picture 5">
            <a:extLst>
              <a:ext uri="{FF2B5EF4-FFF2-40B4-BE49-F238E27FC236}">
                <a16:creationId xmlns:a16="http://schemas.microsoft.com/office/drawing/2014/main" id="{FECE0228-43D2-4851-970E-EA80DA083797}"/>
              </a:ext>
            </a:extLst>
          </p:cNvPr>
          <p:cNvPicPr>
            <a:picLocks noChangeAspect="1"/>
          </p:cNvPicPr>
          <p:nvPr/>
        </p:nvPicPr>
        <p:blipFill>
          <a:blip r:embed="rId2"/>
          <a:stretch>
            <a:fillRect/>
          </a:stretch>
        </p:blipFill>
        <p:spPr>
          <a:xfrm>
            <a:off x="717452" y="1690688"/>
            <a:ext cx="11211951" cy="4583222"/>
          </a:xfrm>
          <a:prstGeom prst="rect">
            <a:avLst/>
          </a:prstGeom>
        </p:spPr>
      </p:pic>
    </p:spTree>
    <p:extLst>
      <p:ext uri="{BB962C8B-B14F-4D97-AF65-F5344CB8AC3E}">
        <p14:creationId xmlns:p14="http://schemas.microsoft.com/office/powerpoint/2010/main" val="421568863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AE9D7F-9BEF-4A2C-A941-3107859D08CB}"/>
              </a:ext>
            </a:extLst>
          </p:cNvPr>
          <p:cNvSpPr>
            <a:spLocks noGrp="1"/>
          </p:cNvSpPr>
          <p:nvPr>
            <p:ph type="title"/>
          </p:nvPr>
        </p:nvSpPr>
        <p:spPr/>
        <p:txBody>
          <a:bodyPr/>
          <a:lstStyle/>
          <a:p>
            <a:r>
              <a:rPr lang="en-GB" dirty="0"/>
              <a:t>Grid Search ARIMA Parameters </a:t>
            </a:r>
          </a:p>
        </p:txBody>
      </p:sp>
      <p:sp>
        <p:nvSpPr>
          <p:cNvPr id="3" name="Content Placeholder 2">
            <a:extLst>
              <a:ext uri="{FF2B5EF4-FFF2-40B4-BE49-F238E27FC236}">
                <a16:creationId xmlns:a16="http://schemas.microsoft.com/office/drawing/2014/main" id="{8260C3A7-F629-4098-B8E5-19D9173926BA}"/>
              </a:ext>
            </a:extLst>
          </p:cNvPr>
          <p:cNvSpPr>
            <a:spLocks noGrp="1"/>
          </p:cNvSpPr>
          <p:nvPr>
            <p:ph idx="1"/>
          </p:nvPr>
        </p:nvSpPr>
        <p:spPr>
          <a:xfrm>
            <a:off x="838200" y="1825625"/>
            <a:ext cx="10227366" cy="4351338"/>
          </a:xfrm>
        </p:spPr>
        <p:txBody>
          <a:bodyPr>
            <a:normAutofit/>
          </a:bodyPr>
          <a:lstStyle/>
          <a:p>
            <a:r>
              <a:rPr lang="en-US" dirty="0"/>
              <a:t>The ARIMA model for time series analysis and forecasting can be tricky to configure.</a:t>
            </a:r>
          </a:p>
          <a:p>
            <a:r>
              <a:rPr lang="en-US" dirty="0"/>
              <a:t> There are 3 parameters that require estimation by iterative trial and error.</a:t>
            </a:r>
          </a:p>
          <a:p>
            <a:r>
              <a:rPr lang="en-US" dirty="0"/>
              <a:t>We can automate the process of evaluating a large number of hyperparameters for the ARIMA model by using a grid search procedure. </a:t>
            </a:r>
          </a:p>
        </p:txBody>
      </p:sp>
      <p:sp>
        <p:nvSpPr>
          <p:cNvPr id="4" name="Date Placeholder 3">
            <a:extLst>
              <a:ext uri="{FF2B5EF4-FFF2-40B4-BE49-F238E27FC236}">
                <a16:creationId xmlns:a16="http://schemas.microsoft.com/office/drawing/2014/main" id="{4ABFD48F-4028-496B-9B74-04F757C5A2DF}"/>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3F310EBA-8039-4CF6-AAC7-031A2AC06715}"/>
              </a:ext>
            </a:extLst>
          </p:cNvPr>
          <p:cNvSpPr>
            <a:spLocks noGrp="1"/>
          </p:cNvSpPr>
          <p:nvPr>
            <p:ph type="sldNum" sz="quarter" idx="12"/>
          </p:nvPr>
        </p:nvSpPr>
        <p:spPr/>
        <p:txBody>
          <a:bodyPr/>
          <a:lstStyle/>
          <a:p>
            <a:fld id="{802E07E8-E437-4A6D-803B-09F24E35FE40}" type="slidenum">
              <a:rPr lang="en-US" smtClean="0"/>
              <a:t>94</a:t>
            </a:fld>
            <a:endParaRPr lang="en-US" dirty="0"/>
          </a:p>
        </p:txBody>
      </p:sp>
    </p:spTree>
    <p:extLst>
      <p:ext uri="{BB962C8B-B14F-4D97-AF65-F5344CB8AC3E}">
        <p14:creationId xmlns:p14="http://schemas.microsoft.com/office/powerpoint/2010/main" val="321188149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6228C-B5FA-486B-88C0-3DBA94826665}"/>
              </a:ext>
            </a:extLst>
          </p:cNvPr>
          <p:cNvSpPr>
            <a:spLocks noGrp="1"/>
          </p:cNvSpPr>
          <p:nvPr>
            <p:ph type="title"/>
          </p:nvPr>
        </p:nvSpPr>
        <p:spPr/>
        <p:txBody>
          <a:bodyPr/>
          <a:lstStyle/>
          <a:p>
            <a:r>
              <a:rPr lang="en-GB" dirty="0"/>
              <a:t>Grid Search </a:t>
            </a:r>
          </a:p>
        </p:txBody>
      </p:sp>
      <p:sp>
        <p:nvSpPr>
          <p:cNvPr id="3" name="Content Placeholder 2">
            <a:extLst>
              <a:ext uri="{FF2B5EF4-FFF2-40B4-BE49-F238E27FC236}">
                <a16:creationId xmlns:a16="http://schemas.microsoft.com/office/drawing/2014/main" id="{3E729CAF-AE0A-41EC-858F-9A82DDD6304B}"/>
              </a:ext>
            </a:extLst>
          </p:cNvPr>
          <p:cNvSpPr>
            <a:spLocks noGrp="1"/>
          </p:cNvSpPr>
          <p:nvPr>
            <p:ph idx="1"/>
          </p:nvPr>
        </p:nvSpPr>
        <p:spPr/>
        <p:txBody>
          <a:bodyPr/>
          <a:lstStyle/>
          <a:p>
            <a:r>
              <a:rPr lang="en-US" dirty="0"/>
              <a:t>We can automate the process of training and evaluating ARIMA models on different combinations of model hyperparameters.</a:t>
            </a:r>
          </a:p>
          <a:p>
            <a:r>
              <a:rPr lang="en-US" dirty="0"/>
              <a:t> In machine learning this is called a grid search or model tuning.</a:t>
            </a:r>
          </a:p>
          <a:p>
            <a:r>
              <a:rPr lang="en-US" dirty="0"/>
              <a:t>The approach is broken down into two parts:</a:t>
            </a:r>
          </a:p>
          <a:p>
            <a:pPr marL="0" indent="0">
              <a:buNone/>
            </a:pPr>
            <a:r>
              <a:rPr lang="en-GB" dirty="0"/>
              <a:t>	1. Evaluate an ARIMA model.</a:t>
            </a:r>
          </a:p>
          <a:p>
            <a:pPr marL="0" indent="0">
              <a:buNone/>
            </a:pPr>
            <a:r>
              <a:rPr lang="en-US" dirty="0"/>
              <a:t>	2. Evaluate sets of ARIMA parameters.</a:t>
            </a:r>
            <a:endParaRPr lang="en-GB" dirty="0"/>
          </a:p>
        </p:txBody>
      </p:sp>
      <p:sp>
        <p:nvSpPr>
          <p:cNvPr id="4" name="Date Placeholder 3">
            <a:extLst>
              <a:ext uri="{FF2B5EF4-FFF2-40B4-BE49-F238E27FC236}">
                <a16:creationId xmlns:a16="http://schemas.microsoft.com/office/drawing/2014/main" id="{C1D306F6-EAD1-4121-83FE-04E1970F8988}"/>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C1DC8B9B-B4C5-4315-8900-11DFC7ACCF87}"/>
              </a:ext>
            </a:extLst>
          </p:cNvPr>
          <p:cNvSpPr>
            <a:spLocks noGrp="1"/>
          </p:cNvSpPr>
          <p:nvPr>
            <p:ph type="sldNum" sz="quarter" idx="12"/>
          </p:nvPr>
        </p:nvSpPr>
        <p:spPr/>
        <p:txBody>
          <a:bodyPr/>
          <a:lstStyle/>
          <a:p>
            <a:fld id="{802E07E8-E437-4A6D-803B-09F24E35FE40}" type="slidenum">
              <a:rPr lang="en-US" smtClean="0"/>
              <a:t>95</a:t>
            </a:fld>
            <a:endParaRPr lang="en-US" dirty="0"/>
          </a:p>
        </p:txBody>
      </p:sp>
    </p:spTree>
    <p:extLst>
      <p:ext uri="{BB962C8B-B14F-4D97-AF65-F5344CB8AC3E}">
        <p14:creationId xmlns:p14="http://schemas.microsoft.com/office/powerpoint/2010/main" val="23130547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25990C-1E9D-49DF-9118-05DEED00CE78}"/>
              </a:ext>
            </a:extLst>
          </p:cNvPr>
          <p:cNvSpPr>
            <a:spLocks noGrp="1"/>
          </p:cNvSpPr>
          <p:nvPr>
            <p:ph type="title"/>
          </p:nvPr>
        </p:nvSpPr>
        <p:spPr>
          <a:xfrm>
            <a:off x="838200" y="365125"/>
            <a:ext cx="10515600" cy="1325563"/>
          </a:xfrm>
        </p:spPr>
        <p:txBody>
          <a:bodyPr/>
          <a:lstStyle/>
          <a:p>
            <a:r>
              <a:rPr lang="en-GB"/>
              <a:t>Grid Search ARIMA </a:t>
            </a:r>
            <a:endParaRPr lang="en-GB" dirty="0"/>
          </a:p>
        </p:txBody>
      </p:sp>
      <p:sp>
        <p:nvSpPr>
          <p:cNvPr id="4" name="Date Placeholder 3">
            <a:extLst>
              <a:ext uri="{FF2B5EF4-FFF2-40B4-BE49-F238E27FC236}">
                <a16:creationId xmlns:a16="http://schemas.microsoft.com/office/drawing/2014/main" id="{284E5E5F-AB0B-49C6-8590-455F74A5AB5E}"/>
              </a:ext>
            </a:extLst>
          </p:cNvPr>
          <p:cNvSpPr>
            <a:spLocks noGrp="1"/>
          </p:cNvSpPr>
          <p:nvPr>
            <p:ph type="dt" sz="half" idx="10"/>
          </p:nvPr>
        </p:nvSpPr>
        <p:spPr>
          <a:xfrm>
            <a:off x="838200" y="6356350"/>
            <a:ext cx="2743200" cy="365125"/>
          </a:xfrm>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1411E148-0432-42C7-B7D1-5315E0758016}"/>
              </a:ext>
            </a:extLst>
          </p:cNvPr>
          <p:cNvSpPr>
            <a:spLocks noGrp="1"/>
          </p:cNvSpPr>
          <p:nvPr>
            <p:ph type="sldNum" sz="quarter" idx="12"/>
          </p:nvPr>
        </p:nvSpPr>
        <p:spPr>
          <a:xfrm>
            <a:off x="8610600" y="6356350"/>
            <a:ext cx="2743200" cy="365125"/>
          </a:xfrm>
        </p:spPr>
        <p:txBody>
          <a:bodyPr/>
          <a:lstStyle/>
          <a:p>
            <a:fld id="{802E07E8-E437-4A6D-803B-09F24E35FE40}" type="slidenum">
              <a:rPr lang="en-US" smtClean="0"/>
              <a:t>96</a:t>
            </a:fld>
            <a:endParaRPr lang="en-US" dirty="0"/>
          </a:p>
        </p:txBody>
      </p:sp>
      <p:pic>
        <p:nvPicPr>
          <p:cNvPr id="6" name="Picture 5">
            <a:extLst>
              <a:ext uri="{FF2B5EF4-FFF2-40B4-BE49-F238E27FC236}">
                <a16:creationId xmlns:a16="http://schemas.microsoft.com/office/drawing/2014/main" id="{CAA48E06-3177-44BE-8F83-0100E2F738BA}"/>
              </a:ext>
            </a:extLst>
          </p:cNvPr>
          <p:cNvPicPr>
            <a:picLocks noChangeAspect="1"/>
          </p:cNvPicPr>
          <p:nvPr/>
        </p:nvPicPr>
        <p:blipFill>
          <a:blip r:embed="rId2"/>
          <a:stretch>
            <a:fillRect/>
          </a:stretch>
        </p:blipFill>
        <p:spPr>
          <a:xfrm>
            <a:off x="990600" y="1690688"/>
            <a:ext cx="8991600" cy="3743325"/>
          </a:xfrm>
          <a:prstGeom prst="rect">
            <a:avLst/>
          </a:prstGeom>
        </p:spPr>
      </p:pic>
    </p:spTree>
    <p:extLst>
      <p:ext uri="{BB962C8B-B14F-4D97-AF65-F5344CB8AC3E}">
        <p14:creationId xmlns:p14="http://schemas.microsoft.com/office/powerpoint/2010/main" val="133806095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C2BDA-B541-4C8A-9DDD-2D831E27A1C3}"/>
              </a:ext>
            </a:extLst>
          </p:cNvPr>
          <p:cNvSpPr>
            <a:spLocks noGrp="1"/>
          </p:cNvSpPr>
          <p:nvPr>
            <p:ph type="title"/>
          </p:nvPr>
        </p:nvSpPr>
        <p:spPr/>
        <p:txBody>
          <a:bodyPr/>
          <a:lstStyle/>
          <a:p>
            <a:r>
              <a:rPr lang="en-GB" dirty="0"/>
              <a:t>Evaluate an ARIMA Model </a:t>
            </a:r>
          </a:p>
        </p:txBody>
      </p:sp>
      <p:sp>
        <p:nvSpPr>
          <p:cNvPr id="4" name="Date Placeholder 3">
            <a:extLst>
              <a:ext uri="{FF2B5EF4-FFF2-40B4-BE49-F238E27FC236}">
                <a16:creationId xmlns:a16="http://schemas.microsoft.com/office/drawing/2014/main" id="{010E4377-67EA-41B6-8D18-0E079210B30D}"/>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8725BD75-EE00-45E2-9F27-8DC282DD127A}"/>
              </a:ext>
            </a:extLst>
          </p:cNvPr>
          <p:cNvSpPr>
            <a:spLocks noGrp="1"/>
          </p:cNvSpPr>
          <p:nvPr>
            <p:ph type="sldNum" sz="quarter" idx="12"/>
          </p:nvPr>
        </p:nvSpPr>
        <p:spPr/>
        <p:txBody>
          <a:bodyPr/>
          <a:lstStyle/>
          <a:p>
            <a:fld id="{802E07E8-E437-4A6D-803B-09F24E35FE40}" type="slidenum">
              <a:rPr lang="en-US" smtClean="0"/>
              <a:t>97</a:t>
            </a:fld>
            <a:endParaRPr lang="en-US" dirty="0"/>
          </a:p>
        </p:txBody>
      </p:sp>
      <p:pic>
        <p:nvPicPr>
          <p:cNvPr id="6" name="Picture 5">
            <a:extLst>
              <a:ext uri="{FF2B5EF4-FFF2-40B4-BE49-F238E27FC236}">
                <a16:creationId xmlns:a16="http://schemas.microsoft.com/office/drawing/2014/main" id="{819B71ED-60B7-49F2-A976-C4B19E150908}"/>
              </a:ext>
            </a:extLst>
          </p:cNvPr>
          <p:cNvPicPr>
            <a:picLocks noChangeAspect="1"/>
          </p:cNvPicPr>
          <p:nvPr/>
        </p:nvPicPr>
        <p:blipFill>
          <a:blip r:embed="rId2"/>
          <a:stretch>
            <a:fillRect/>
          </a:stretch>
        </p:blipFill>
        <p:spPr>
          <a:xfrm>
            <a:off x="1031997" y="1690688"/>
            <a:ext cx="10321803" cy="4379937"/>
          </a:xfrm>
          <a:prstGeom prst="rect">
            <a:avLst/>
          </a:prstGeom>
        </p:spPr>
      </p:pic>
    </p:spTree>
    <p:extLst>
      <p:ext uri="{BB962C8B-B14F-4D97-AF65-F5344CB8AC3E}">
        <p14:creationId xmlns:p14="http://schemas.microsoft.com/office/powerpoint/2010/main" val="219792847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75850-A1AF-4C8C-A43F-67866D67EA16}"/>
              </a:ext>
            </a:extLst>
          </p:cNvPr>
          <p:cNvSpPr>
            <a:spLocks noGrp="1"/>
          </p:cNvSpPr>
          <p:nvPr>
            <p:ph type="title"/>
          </p:nvPr>
        </p:nvSpPr>
        <p:spPr/>
        <p:txBody>
          <a:bodyPr/>
          <a:lstStyle/>
          <a:p>
            <a:r>
              <a:rPr lang="en-GB" dirty="0"/>
              <a:t>Iterate ARIMA Parameters </a:t>
            </a:r>
          </a:p>
        </p:txBody>
      </p:sp>
      <p:sp>
        <p:nvSpPr>
          <p:cNvPr id="3" name="Content Placeholder 2">
            <a:extLst>
              <a:ext uri="{FF2B5EF4-FFF2-40B4-BE49-F238E27FC236}">
                <a16:creationId xmlns:a16="http://schemas.microsoft.com/office/drawing/2014/main" id="{FA9406D9-52FB-4BF2-8234-1CF750EE33DE}"/>
              </a:ext>
            </a:extLst>
          </p:cNvPr>
          <p:cNvSpPr>
            <a:spLocks noGrp="1"/>
          </p:cNvSpPr>
          <p:nvPr>
            <p:ph idx="1"/>
          </p:nvPr>
        </p:nvSpPr>
        <p:spPr>
          <a:xfrm>
            <a:off x="838200" y="1690688"/>
            <a:ext cx="10515600" cy="4351338"/>
          </a:xfrm>
        </p:spPr>
        <p:txBody>
          <a:bodyPr>
            <a:normAutofit/>
          </a:bodyPr>
          <a:lstStyle/>
          <a:p>
            <a:r>
              <a:rPr lang="en-US" dirty="0"/>
              <a:t>The user must specify a grid of p, d, and q ARIMA parameters to iterate.</a:t>
            </a:r>
          </a:p>
          <a:p>
            <a:r>
              <a:rPr lang="en-US" dirty="0"/>
              <a:t> A model is created for each parameter and its performance evaluated by calling the evaluate arima _model() function described in the previous section. </a:t>
            </a:r>
          </a:p>
          <a:p>
            <a:r>
              <a:rPr lang="en-US" dirty="0"/>
              <a:t>The function must keep track of the lowest error score observed and the configuration that caused it.</a:t>
            </a:r>
          </a:p>
          <a:p>
            <a:r>
              <a:rPr lang="en-US" dirty="0"/>
              <a:t> This can be summarized at the end of the function with a print to</a:t>
            </a:r>
          </a:p>
          <a:p>
            <a:pPr marL="0" indent="0">
              <a:buNone/>
            </a:pPr>
            <a:r>
              <a:rPr lang="en-GB" dirty="0"/>
              <a:t>   standard output.</a:t>
            </a:r>
          </a:p>
        </p:txBody>
      </p:sp>
      <p:sp>
        <p:nvSpPr>
          <p:cNvPr id="4" name="Date Placeholder 3">
            <a:extLst>
              <a:ext uri="{FF2B5EF4-FFF2-40B4-BE49-F238E27FC236}">
                <a16:creationId xmlns:a16="http://schemas.microsoft.com/office/drawing/2014/main" id="{686771D3-0A88-4971-8514-6E3627A407F5}"/>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2C1F259D-7D9C-4D32-9B48-DBEB77BC8F0B}"/>
              </a:ext>
            </a:extLst>
          </p:cNvPr>
          <p:cNvSpPr>
            <a:spLocks noGrp="1"/>
          </p:cNvSpPr>
          <p:nvPr>
            <p:ph type="sldNum" sz="quarter" idx="12"/>
          </p:nvPr>
        </p:nvSpPr>
        <p:spPr/>
        <p:txBody>
          <a:bodyPr/>
          <a:lstStyle/>
          <a:p>
            <a:fld id="{802E07E8-E437-4A6D-803B-09F24E35FE40}" type="slidenum">
              <a:rPr lang="en-US" smtClean="0"/>
              <a:t>98</a:t>
            </a:fld>
            <a:endParaRPr lang="en-US" dirty="0"/>
          </a:p>
        </p:txBody>
      </p:sp>
    </p:spTree>
    <p:extLst>
      <p:ext uri="{BB962C8B-B14F-4D97-AF65-F5344CB8AC3E}">
        <p14:creationId xmlns:p14="http://schemas.microsoft.com/office/powerpoint/2010/main" val="94214182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9C584-3DCA-4742-9F81-237A304E120F}"/>
              </a:ext>
            </a:extLst>
          </p:cNvPr>
          <p:cNvSpPr>
            <a:spLocks noGrp="1"/>
          </p:cNvSpPr>
          <p:nvPr>
            <p:ph type="title"/>
          </p:nvPr>
        </p:nvSpPr>
        <p:spPr/>
        <p:txBody>
          <a:bodyPr/>
          <a:lstStyle/>
          <a:p>
            <a:r>
              <a:rPr lang="en-GB" dirty="0"/>
              <a:t>Grid Search ARIMA </a:t>
            </a:r>
          </a:p>
        </p:txBody>
      </p:sp>
      <p:sp>
        <p:nvSpPr>
          <p:cNvPr id="3" name="Content Placeholder 2">
            <a:extLst>
              <a:ext uri="{FF2B5EF4-FFF2-40B4-BE49-F238E27FC236}">
                <a16:creationId xmlns:a16="http://schemas.microsoft.com/office/drawing/2014/main" id="{2717411A-1427-4A53-AE8D-6942F5CFFEE5}"/>
              </a:ext>
            </a:extLst>
          </p:cNvPr>
          <p:cNvSpPr>
            <a:spLocks noGrp="1"/>
          </p:cNvSpPr>
          <p:nvPr>
            <p:ph idx="1"/>
          </p:nvPr>
        </p:nvSpPr>
        <p:spPr>
          <a:xfrm>
            <a:off x="838200" y="1690687"/>
            <a:ext cx="10515600" cy="4802187"/>
          </a:xfrm>
        </p:spPr>
        <p:txBody>
          <a:bodyPr>
            <a:normAutofit/>
          </a:bodyPr>
          <a:lstStyle/>
          <a:p>
            <a:r>
              <a:rPr lang="en-US" dirty="0"/>
              <a:t>We can implement this function called evaluate models() as a series of loops for each p, d and q values.</a:t>
            </a:r>
          </a:p>
          <a:p>
            <a:r>
              <a:rPr lang="en-US" dirty="0"/>
              <a:t>There are two additional considerations. The first is to ensure the input data are </a:t>
            </a:r>
            <a:r>
              <a:rPr lang="en-US" b="1" dirty="0"/>
              <a:t>floating point </a:t>
            </a:r>
            <a:r>
              <a:rPr lang="en-US" dirty="0"/>
              <a:t>values (as opposed to integers or strings), as this can cause the ARIMA procedure to fail.</a:t>
            </a:r>
          </a:p>
          <a:p>
            <a:r>
              <a:rPr lang="en-US" dirty="0"/>
              <a:t> Second, the Statsmodels ARIMA procedure internally uses numerical optimization procedures to find a set of coefficients for the model.</a:t>
            </a:r>
          </a:p>
          <a:p>
            <a:r>
              <a:rPr lang="en-US" dirty="0"/>
              <a:t>These procedures can fail, which in turn can throw an </a:t>
            </a:r>
            <a:r>
              <a:rPr lang="en-US" b="1" dirty="0"/>
              <a:t>exception</a:t>
            </a:r>
            <a:r>
              <a:rPr lang="en-US" dirty="0"/>
              <a:t>. We</a:t>
            </a:r>
          </a:p>
          <a:p>
            <a:pPr marL="0" indent="0">
              <a:buNone/>
            </a:pPr>
            <a:r>
              <a:rPr lang="en-US" dirty="0"/>
              <a:t>   must catch these exceptions and </a:t>
            </a:r>
            <a:r>
              <a:rPr lang="en-US" b="1" dirty="0"/>
              <a:t>skip those configurations </a:t>
            </a:r>
            <a:r>
              <a:rPr lang="en-US" dirty="0"/>
              <a:t>that cause   </a:t>
            </a:r>
          </a:p>
          <a:p>
            <a:pPr marL="0" indent="0">
              <a:buNone/>
            </a:pPr>
            <a:r>
              <a:rPr lang="en-US" dirty="0"/>
              <a:t>   a problem.</a:t>
            </a:r>
            <a:endParaRPr lang="en-GB" dirty="0"/>
          </a:p>
        </p:txBody>
      </p:sp>
      <p:sp>
        <p:nvSpPr>
          <p:cNvPr id="4" name="Date Placeholder 3">
            <a:extLst>
              <a:ext uri="{FF2B5EF4-FFF2-40B4-BE49-F238E27FC236}">
                <a16:creationId xmlns:a16="http://schemas.microsoft.com/office/drawing/2014/main" id="{9A995517-FF30-4DF8-891F-190A34B43905}"/>
              </a:ext>
            </a:extLst>
          </p:cNvPr>
          <p:cNvSpPr>
            <a:spLocks noGrp="1"/>
          </p:cNvSpPr>
          <p:nvPr>
            <p:ph type="dt" sz="half" idx="10"/>
          </p:nvPr>
        </p:nvSpPr>
        <p:spPr/>
        <p:txBody>
          <a:bodyPr/>
          <a:lstStyle/>
          <a:p>
            <a:fld id="{D2948097-27B5-4582-A309-6310D2B2FB06}" type="datetime1">
              <a:rPr lang="en-US" smtClean="0"/>
              <a:t>4/18/2021</a:t>
            </a:fld>
            <a:endParaRPr lang="en-US"/>
          </a:p>
        </p:txBody>
      </p:sp>
      <p:sp>
        <p:nvSpPr>
          <p:cNvPr id="5" name="Slide Number Placeholder 4">
            <a:extLst>
              <a:ext uri="{FF2B5EF4-FFF2-40B4-BE49-F238E27FC236}">
                <a16:creationId xmlns:a16="http://schemas.microsoft.com/office/drawing/2014/main" id="{1ACF48DA-0474-4077-A2AF-799C627F47BE}"/>
              </a:ext>
            </a:extLst>
          </p:cNvPr>
          <p:cNvSpPr>
            <a:spLocks noGrp="1"/>
          </p:cNvSpPr>
          <p:nvPr>
            <p:ph type="sldNum" sz="quarter" idx="12"/>
          </p:nvPr>
        </p:nvSpPr>
        <p:spPr/>
        <p:txBody>
          <a:bodyPr/>
          <a:lstStyle/>
          <a:p>
            <a:fld id="{802E07E8-E437-4A6D-803B-09F24E35FE40}" type="slidenum">
              <a:rPr lang="en-US" smtClean="0"/>
              <a:t>99</a:t>
            </a:fld>
            <a:endParaRPr lang="en-US" dirty="0"/>
          </a:p>
        </p:txBody>
      </p:sp>
    </p:spTree>
    <p:extLst>
      <p:ext uri="{BB962C8B-B14F-4D97-AF65-F5344CB8AC3E}">
        <p14:creationId xmlns:p14="http://schemas.microsoft.com/office/powerpoint/2010/main" val="36175460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5340</TotalTime>
  <Words>3234</Words>
  <Application>Microsoft Office PowerPoint</Application>
  <PresentationFormat>Widescreen</PresentationFormat>
  <Paragraphs>474</Paragraphs>
  <Slides>103</Slides>
  <Notes>2</Notes>
  <HiddenSlides>3</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103</vt:i4>
      </vt:variant>
    </vt:vector>
  </HeadingPairs>
  <TitlesOfParts>
    <vt:vector size="108" baseType="lpstr">
      <vt:lpstr>Arial</vt:lpstr>
      <vt:lpstr>Calibri</vt:lpstr>
      <vt:lpstr>Calibri Light</vt:lpstr>
      <vt:lpstr>CMR12</vt:lpstr>
      <vt:lpstr>Office Theme</vt:lpstr>
      <vt:lpstr>Time Series Forecasting – Lecture 2</vt:lpstr>
      <vt:lpstr>Establishing a Baseline</vt:lpstr>
      <vt:lpstr>Baseline Model Performance </vt:lpstr>
      <vt:lpstr>Steps of the Persistence Algorithm</vt:lpstr>
      <vt:lpstr>PowerPoint Presentation</vt:lpstr>
      <vt:lpstr>Persistence Model </vt:lpstr>
      <vt:lpstr>Persistence Model Prediction</vt:lpstr>
      <vt:lpstr>Autoregression Model </vt:lpstr>
      <vt:lpstr>Autoregression </vt:lpstr>
      <vt:lpstr>Autoregression Assumption </vt:lpstr>
      <vt:lpstr>Autocorrelation </vt:lpstr>
      <vt:lpstr>Autocorrelation</vt:lpstr>
      <vt:lpstr>AR Check</vt:lpstr>
      <vt:lpstr>Calculating Correlation Coefficient</vt:lpstr>
      <vt:lpstr>Calculating Correlation Coefficient</vt:lpstr>
      <vt:lpstr>Autocorrelation Plots </vt:lpstr>
      <vt:lpstr>Autocorrelation Plot</vt:lpstr>
      <vt:lpstr>Autocorrelation – A Closer Look</vt:lpstr>
      <vt:lpstr>Autocorrelation using statsmodel library </vt:lpstr>
      <vt:lpstr>Autoregression Model </vt:lpstr>
      <vt:lpstr>AR Model </vt:lpstr>
      <vt:lpstr>AR Model </vt:lpstr>
      <vt:lpstr>AR Model </vt:lpstr>
      <vt:lpstr>AR Model </vt:lpstr>
      <vt:lpstr>White Noise </vt:lpstr>
      <vt:lpstr>White Noise </vt:lpstr>
      <vt:lpstr>PowerPoint Presentation</vt:lpstr>
      <vt:lpstr>PowerPoint Presentation</vt:lpstr>
      <vt:lpstr>White Noise </vt:lpstr>
      <vt:lpstr>White Noise – Autocorrelation Plot </vt:lpstr>
      <vt:lpstr>White Noise – Complete Code </vt:lpstr>
      <vt:lpstr>Moving Average Model </vt:lpstr>
      <vt:lpstr>PowerPoint Presentation</vt:lpstr>
      <vt:lpstr>Model of Residual Errors </vt:lpstr>
      <vt:lpstr>Residual Errors </vt:lpstr>
      <vt:lpstr>Residual Errors </vt:lpstr>
      <vt:lpstr>Residual Errors </vt:lpstr>
      <vt:lpstr>How It Works ? </vt:lpstr>
      <vt:lpstr>Female Births Dataset </vt:lpstr>
      <vt:lpstr>Train Test Split </vt:lpstr>
      <vt:lpstr>Persistence Model Predictions  </vt:lpstr>
      <vt:lpstr>Persistence Model on Training Data </vt:lpstr>
      <vt:lpstr>Training AR Model on Residuals </vt:lpstr>
      <vt:lpstr>AR Model on Residuals </vt:lpstr>
      <vt:lpstr>AR Model on Residuals </vt:lpstr>
      <vt:lpstr>Prediction on Test Data </vt:lpstr>
      <vt:lpstr>Predictions on Test Data </vt:lpstr>
      <vt:lpstr>Making Corrections in Predictions </vt:lpstr>
      <vt:lpstr>Model Improvement</vt:lpstr>
      <vt:lpstr>Random Walk </vt:lpstr>
      <vt:lpstr>Random Walk</vt:lpstr>
      <vt:lpstr>Random Walk? or White Noise </vt:lpstr>
      <vt:lpstr>Random Walk</vt:lpstr>
      <vt:lpstr>Random Walk</vt:lpstr>
      <vt:lpstr>Random Walk</vt:lpstr>
      <vt:lpstr>Random Walk – Autocorrelation Plot</vt:lpstr>
      <vt:lpstr>Random Walk &amp; Non Stationarity </vt:lpstr>
      <vt:lpstr>Random Walk &amp; Non Stationarity </vt:lpstr>
      <vt:lpstr>Random Walk and Non Stationarity</vt:lpstr>
      <vt:lpstr>Is Random Walk Predictable </vt:lpstr>
      <vt:lpstr>Predicting a Random Walk </vt:lpstr>
      <vt:lpstr>Predicting a Random Walk</vt:lpstr>
      <vt:lpstr>Predicting a Random Walk</vt:lpstr>
      <vt:lpstr>PowerPoint Presentation</vt:lpstr>
      <vt:lpstr>Random Walk </vt:lpstr>
      <vt:lpstr>Clear your concepts</vt:lpstr>
      <vt:lpstr>Autocorrelation  </vt:lpstr>
      <vt:lpstr>Autocorrelation using Statsmodels</vt:lpstr>
      <vt:lpstr>Partial Autocorrelation </vt:lpstr>
      <vt:lpstr>PowerPoint Presentation</vt:lpstr>
      <vt:lpstr>ARMA </vt:lpstr>
      <vt:lpstr>ARMA </vt:lpstr>
      <vt:lpstr>How to determine p and q parameters ?  </vt:lpstr>
      <vt:lpstr>Determine q </vt:lpstr>
      <vt:lpstr>Determine p </vt:lpstr>
      <vt:lpstr>Fitting an ARMA (1,1) Model </vt:lpstr>
      <vt:lpstr>ARMA(1,1) Fitted to Temperatures Data </vt:lpstr>
      <vt:lpstr>ARIMA Model for Forecasting </vt:lpstr>
      <vt:lpstr>ARIMA Model </vt:lpstr>
      <vt:lpstr>ARIMA (p,d,q)</vt:lpstr>
      <vt:lpstr>Using ARIMA on Daily Temperatures</vt:lpstr>
      <vt:lpstr>Check Stationarity ( Seasonality , Trend) </vt:lpstr>
      <vt:lpstr>Autocorrelation Plot </vt:lpstr>
      <vt:lpstr>Partial Autocorrelation </vt:lpstr>
      <vt:lpstr>Partial Auto Correlation </vt:lpstr>
      <vt:lpstr>Fitting ARIMA Model on Temperatures Data </vt:lpstr>
      <vt:lpstr>ARIMA Model Results </vt:lpstr>
      <vt:lpstr>AIC &amp; BIC </vt:lpstr>
      <vt:lpstr>MLE &amp; Log Likelihood </vt:lpstr>
      <vt:lpstr>Residuals Plot</vt:lpstr>
      <vt:lpstr>Density Plot of Residuals </vt:lpstr>
      <vt:lpstr>Rolling Forecast using ARIMA  </vt:lpstr>
      <vt:lpstr>Fitted ARIMA Model </vt:lpstr>
      <vt:lpstr>Grid Search ARIMA Parameters </vt:lpstr>
      <vt:lpstr>Grid Search </vt:lpstr>
      <vt:lpstr>Grid Search ARIMA </vt:lpstr>
      <vt:lpstr>Evaluate an ARIMA Model </vt:lpstr>
      <vt:lpstr>Iterate ARIMA Parameters </vt:lpstr>
      <vt:lpstr>Grid Search ARIMA </vt:lpstr>
      <vt:lpstr>Evaluating Parameters Combinations </vt:lpstr>
      <vt:lpstr>Using Grid Search </vt:lpstr>
      <vt:lpstr>Grid Search ARIMA </vt:lpstr>
      <vt:lpstr>Way Forward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Tariq Mahmood / Associate Professor and Program Coordinator MS (CS) and MS (DS) Programs</dc:creator>
  <cp:lastModifiedBy>Dr. Tariq Mahmood / Associate Professor and Program Coordinator MS (CS) and MS (DS) Programs</cp:lastModifiedBy>
  <cp:revision>166</cp:revision>
  <dcterms:created xsi:type="dcterms:W3CDTF">2021-03-28T17:30:39Z</dcterms:created>
  <dcterms:modified xsi:type="dcterms:W3CDTF">2021-04-19T03:27:30Z</dcterms:modified>
</cp:coreProperties>
</file>